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1"/>
  </p:sldMasterIdLst>
  <p:notesMasterIdLst>
    <p:notesMasterId r:id="rId24"/>
  </p:notesMasterIdLst>
  <p:sldIdLst>
    <p:sldId id="256" r:id="rId2"/>
    <p:sldId id="271" r:id="rId3"/>
    <p:sldId id="274" r:id="rId4"/>
    <p:sldId id="288" r:id="rId5"/>
    <p:sldId id="305" r:id="rId6"/>
    <p:sldId id="275" r:id="rId7"/>
    <p:sldId id="300" r:id="rId8"/>
    <p:sldId id="282" r:id="rId9"/>
    <p:sldId id="297" r:id="rId10"/>
    <p:sldId id="313" r:id="rId11"/>
    <p:sldId id="322" r:id="rId12"/>
    <p:sldId id="315" r:id="rId13"/>
    <p:sldId id="319" r:id="rId14"/>
    <p:sldId id="321" r:id="rId15"/>
    <p:sldId id="316" r:id="rId16"/>
    <p:sldId id="326" r:id="rId17"/>
    <p:sldId id="323" r:id="rId18"/>
    <p:sldId id="290" r:id="rId19"/>
    <p:sldId id="295" r:id="rId20"/>
    <p:sldId id="308" r:id="rId21"/>
    <p:sldId id="310" r:id="rId22"/>
    <p:sldId id="311" r:id="rId23"/>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LISARA KITTIVIBUL" initials="KK" lastIdx="1" clrIdx="0">
    <p:extLst>
      <p:ext uri="{19B8F6BF-5375-455C-9EA6-DF929625EA0E}">
        <p15:presenceInfo xmlns:p15="http://schemas.microsoft.com/office/powerpoint/2012/main" userId="KULISARA KITTIVIBU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9F0"/>
    <a:srgbClr val="E1E8F3"/>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0012" autoAdjust="0"/>
  </p:normalViewPr>
  <p:slideViewPr>
    <p:cSldViewPr snapToGrid="0">
      <p:cViewPr varScale="1">
        <p:scale>
          <a:sx n="71" d="100"/>
          <a:sy n="71" d="100"/>
        </p:scale>
        <p:origin x="119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b="1" dirty="0"/>
              <a:t>S477 position</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clustered"/>
        <c:varyColors val="0"/>
        <c:ser>
          <c:idx val="0"/>
          <c:order val="0"/>
          <c:spPr>
            <a:solidFill>
              <a:schemeClr val="accent2"/>
            </a:solidFill>
            <a:ln>
              <a:noFill/>
            </a:ln>
            <a:effectLst/>
          </c:spPr>
          <c:invertIfNegative val="0"/>
          <c:cat>
            <c:strRef>
              <c:f>Sheet1!$C$1:$N$1</c:f>
              <c:strCache>
                <c:ptCount val="12"/>
                <c:pt idx="0">
                  <c:v>1. Wild-type</c:v>
                </c:pt>
                <c:pt idx="1">
                  <c:v>2. S477N</c:v>
                </c:pt>
                <c:pt idx="2">
                  <c:v>3. T478K</c:v>
                </c:pt>
                <c:pt idx="3">
                  <c:v>4. E484A</c:v>
                </c:pt>
                <c:pt idx="4">
                  <c:v>5. E484K</c:v>
                </c:pt>
                <c:pt idx="5">
                  <c:v>6. S477N-T478K</c:v>
                </c:pt>
                <c:pt idx="6">
                  <c:v>7. S477N-E484A</c:v>
                </c:pt>
                <c:pt idx="7">
                  <c:v>8. S477N-E484K</c:v>
                </c:pt>
                <c:pt idx="8">
                  <c:v>9. T478K-E484A</c:v>
                </c:pt>
                <c:pt idx="9">
                  <c:v>10. T478K-E484K</c:v>
                </c:pt>
                <c:pt idx="10">
                  <c:v>11. S477N-T478K-E484A</c:v>
                </c:pt>
                <c:pt idx="11">
                  <c:v>12. S477N-T478K-E484K</c:v>
                </c:pt>
              </c:strCache>
            </c:strRef>
          </c:cat>
          <c:val>
            <c:numRef>
              <c:f>Sheet1!$C$4:$N$4</c:f>
              <c:numCache>
                <c:formatCode>General</c:formatCode>
                <c:ptCount val="12"/>
                <c:pt idx="0">
                  <c:v>1.7080000000000002</c:v>
                </c:pt>
                <c:pt idx="1">
                  <c:v>1.736</c:v>
                </c:pt>
                <c:pt idx="2">
                  <c:v>1.5110000000000001</c:v>
                </c:pt>
                <c:pt idx="3">
                  <c:v>1.698</c:v>
                </c:pt>
                <c:pt idx="4">
                  <c:v>2.0380000000000003</c:v>
                </c:pt>
                <c:pt idx="5">
                  <c:v>1.575</c:v>
                </c:pt>
                <c:pt idx="6">
                  <c:v>1.7100000000000002</c:v>
                </c:pt>
                <c:pt idx="7">
                  <c:v>1.6819999999999999</c:v>
                </c:pt>
                <c:pt idx="8">
                  <c:v>2.1800000000000002</c:v>
                </c:pt>
                <c:pt idx="9">
                  <c:v>1.9809999999999999</c:v>
                </c:pt>
                <c:pt idx="10">
                  <c:v>1.4159999999999999</c:v>
                </c:pt>
                <c:pt idx="11">
                  <c:v>1.4139999999999999</c:v>
                </c:pt>
              </c:numCache>
            </c:numRef>
          </c:val>
          <c:extLst>
            <c:ext xmlns:c16="http://schemas.microsoft.com/office/drawing/2014/chart" uri="{C3380CC4-5D6E-409C-BE32-E72D297353CC}">
              <c16:uniqueId val="{00000000-F6C4-4FDB-B572-6072A391EF2A}"/>
            </c:ext>
          </c:extLst>
        </c:ser>
        <c:dLbls>
          <c:showLegendKey val="0"/>
          <c:showVal val="0"/>
          <c:showCatName val="0"/>
          <c:showSerName val="0"/>
          <c:showPercent val="0"/>
          <c:showBubbleSize val="0"/>
        </c:dLbls>
        <c:gapWidth val="219"/>
        <c:axId val="1525551935"/>
        <c:axId val="1525551519"/>
      </c:barChart>
      <c:catAx>
        <c:axId val="1525551935"/>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525551519"/>
        <c:crosses val="autoZero"/>
        <c:auto val="1"/>
        <c:lblAlgn val="ctr"/>
        <c:lblOffset val="100"/>
        <c:noMultiLvlLbl val="0"/>
      </c:catAx>
      <c:valAx>
        <c:axId val="152555151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RMSF (</a:t>
                </a:r>
                <a:r>
                  <a:rPr lang="en-US">
                    <a:latin typeface="Arial" panose="020B0604020202020204" pitchFamily="34" charset="0"/>
                    <a:cs typeface="Arial" panose="020B0604020202020204" pitchFamily="34" charset="0"/>
                  </a:rPr>
                  <a:t>Å)</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525551935"/>
        <c:crosses val="autoZero"/>
        <c:crossBetween val="between"/>
      </c:valAx>
      <c:spPr>
        <a:noFill/>
        <a:ln>
          <a:solidFill>
            <a:schemeClr val="tx1"/>
          </a:solidFill>
        </a:ln>
        <a:effectLst/>
      </c:spPr>
    </c:plotArea>
    <c:plotVisOnly val="1"/>
    <c:dispBlanksAs val="gap"/>
    <c:showDLblsOverMax val="0"/>
  </c:chart>
  <c:spPr>
    <a:solidFill>
      <a:schemeClr val="bg1"/>
    </a:solidFill>
    <a:ln w="9525" cap="flat" cmpd="sng" algn="ctr">
      <a:solidFill>
        <a:schemeClr val="tx1"/>
      </a:solidFill>
      <a:round/>
    </a:ln>
    <a:effectLst/>
  </c:spPr>
  <c:txPr>
    <a:bodyPr/>
    <a:lstStyle/>
    <a:p>
      <a:pPr>
        <a:defRPr>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b="1" dirty="0"/>
              <a:t>E484 position</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clustered"/>
        <c:varyColors val="0"/>
        <c:ser>
          <c:idx val="0"/>
          <c:order val="0"/>
          <c:spPr>
            <a:solidFill>
              <a:schemeClr val="accent4"/>
            </a:solidFill>
            <a:ln>
              <a:noFill/>
            </a:ln>
            <a:effectLst/>
          </c:spPr>
          <c:invertIfNegative val="0"/>
          <c:cat>
            <c:strRef>
              <c:f>Sheet1!$C$1:$N$1</c:f>
              <c:strCache>
                <c:ptCount val="12"/>
                <c:pt idx="0">
                  <c:v>1. Wild-type</c:v>
                </c:pt>
                <c:pt idx="1">
                  <c:v>2. S477N</c:v>
                </c:pt>
                <c:pt idx="2">
                  <c:v>3. T478K</c:v>
                </c:pt>
                <c:pt idx="3">
                  <c:v>4. E484A</c:v>
                </c:pt>
                <c:pt idx="4">
                  <c:v>5. E484K</c:v>
                </c:pt>
                <c:pt idx="5">
                  <c:v>6. S477N-T478K</c:v>
                </c:pt>
                <c:pt idx="6">
                  <c:v>7. S477N-E484A</c:v>
                </c:pt>
                <c:pt idx="7">
                  <c:v>8. S477N-E484K</c:v>
                </c:pt>
                <c:pt idx="8">
                  <c:v>9. T478K-E484A</c:v>
                </c:pt>
                <c:pt idx="9">
                  <c:v>10. T478K-E484K</c:v>
                </c:pt>
                <c:pt idx="10">
                  <c:v>11. S477N-T478K-E484A</c:v>
                </c:pt>
                <c:pt idx="11">
                  <c:v>12. S477N-T478K-E484K</c:v>
                </c:pt>
              </c:strCache>
            </c:strRef>
          </c:cat>
          <c:val>
            <c:numRef>
              <c:f>Sheet1!$C$11:$N$11</c:f>
              <c:numCache>
                <c:formatCode>General</c:formatCode>
                <c:ptCount val="12"/>
                <c:pt idx="0">
                  <c:v>1.53</c:v>
                </c:pt>
                <c:pt idx="1">
                  <c:v>1.5989999999999998</c:v>
                </c:pt>
                <c:pt idx="2">
                  <c:v>1.5349999999999999</c:v>
                </c:pt>
                <c:pt idx="3">
                  <c:v>0.98199999999999998</c:v>
                </c:pt>
                <c:pt idx="4">
                  <c:v>3.0489999999999999</c:v>
                </c:pt>
                <c:pt idx="5">
                  <c:v>1.52</c:v>
                </c:pt>
                <c:pt idx="6">
                  <c:v>1</c:v>
                </c:pt>
                <c:pt idx="7">
                  <c:v>1.3519999999999999</c:v>
                </c:pt>
                <c:pt idx="8">
                  <c:v>1.073</c:v>
                </c:pt>
                <c:pt idx="9">
                  <c:v>1.5149999999999999</c:v>
                </c:pt>
                <c:pt idx="10">
                  <c:v>0.94</c:v>
                </c:pt>
                <c:pt idx="11">
                  <c:v>1.47</c:v>
                </c:pt>
              </c:numCache>
            </c:numRef>
          </c:val>
          <c:extLst>
            <c:ext xmlns:c16="http://schemas.microsoft.com/office/drawing/2014/chart" uri="{C3380CC4-5D6E-409C-BE32-E72D297353CC}">
              <c16:uniqueId val="{00000000-12DC-44DE-8864-1A45E42059A9}"/>
            </c:ext>
          </c:extLst>
        </c:ser>
        <c:dLbls>
          <c:showLegendKey val="0"/>
          <c:showVal val="0"/>
          <c:showCatName val="0"/>
          <c:showSerName val="0"/>
          <c:showPercent val="0"/>
          <c:showBubbleSize val="0"/>
        </c:dLbls>
        <c:gapWidth val="182"/>
        <c:axId val="1512339391"/>
        <c:axId val="1512339807"/>
      </c:barChart>
      <c:catAx>
        <c:axId val="1512339391"/>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512339807"/>
        <c:crosses val="autoZero"/>
        <c:auto val="1"/>
        <c:lblAlgn val="ctr"/>
        <c:lblOffset val="100"/>
        <c:noMultiLvlLbl val="0"/>
      </c:catAx>
      <c:valAx>
        <c:axId val="151233980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RMSF (</a:t>
                </a:r>
                <a:r>
                  <a:rPr lang="en-US">
                    <a:latin typeface="Arial" panose="020B0604020202020204" pitchFamily="34" charset="0"/>
                    <a:cs typeface="Arial" panose="020B0604020202020204" pitchFamily="34" charset="0"/>
                  </a:rPr>
                  <a:t>Å)</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512339391"/>
        <c:crosses val="autoZero"/>
        <c:crossBetween val="between"/>
        <c:majorUnit val="0.5"/>
      </c:valAx>
      <c:spPr>
        <a:noFill/>
        <a:ln>
          <a:solidFill>
            <a:schemeClr val="tx1"/>
          </a:solidFill>
        </a:ln>
        <a:effectLst/>
      </c:spPr>
    </c:plotArea>
    <c:plotVisOnly val="1"/>
    <c:dispBlanksAs val="gap"/>
    <c:showDLblsOverMax val="0"/>
  </c:chart>
  <c:spPr>
    <a:solidFill>
      <a:schemeClr val="bg1"/>
    </a:solidFill>
    <a:ln w="9525" cap="flat" cmpd="sng" algn="ctr">
      <a:solidFill>
        <a:schemeClr val="tx1"/>
      </a:solidFill>
      <a:round/>
    </a:ln>
    <a:effectLst/>
  </c:spPr>
  <c:txPr>
    <a:bodyPr/>
    <a:lstStyle/>
    <a:p>
      <a:pPr>
        <a:defRPr>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b="1" dirty="0"/>
              <a:t>T478 position</a:t>
            </a:r>
          </a:p>
        </c:rich>
      </c:tx>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Sheet1!$C$1:$N$1</c:f>
              <c:strCache>
                <c:ptCount val="12"/>
                <c:pt idx="0">
                  <c:v>1. Wild-type</c:v>
                </c:pt>
                <c:pt idx="1">
                  <c:v>2. S477N</c:v>
                </c:pt>
                <c:pt idx="2">
                  <c:v>3. T478K</c:v>
                </c:pt>
                <c:pt idx="3">
                  <c:v>4. E484A</c:v>
                </c:pt>
                <c:pt idx="4">
                  <c:v>5. E484K</c:v>
                </c:pt>
                <c:pt idx="5">
                  <c:v>6. S477N-T478K</c:v>
                </c:pt>
                <c:pt idx="6">
                  <c:v>7. S477N-E484A</c:v>
                </c:pt>
                <c:pt idx="7">
                  <c:v>8. S477N-E484K</c:v>
                </c:pt>
                <c:pt idx="8">
                  <c:v>9. T478K-E484A</c:v>
                </c:pt>
                <c:pt idx="9">
                  <c:v>10. T478K-E484K</c:v>
                </c:pt>
                <c:pt idx="10">
                  <c:v>11. S477N-T478K-E484A</c:v>
                </c:pt>
                <c:pt idx="11">
                  <c:v>12. S477N-T478K-E484K</c:v>
                </c:pt>
              </c:strCache>
            </c:strRef>
          </c:cat>
          <c:val>
            <c:numRef>
              <c:f>Sheet1!$C$5:$N$5</c:f>
              <c:numCache>
                <c:formatCode>General</c:formatCode>
                <c:ptCount val="12"/>
                <c:pt idx="0">
                  <c:v>1.653</c:v>
                </c:pt>
                <c:pt idx="1">
                  <c:v>1.575</c:v>
                </c:pt>
                <c:pt idx="2">
                  <c:v>2.0380000000000003</c:v>
                </c:pt>
                <c:pt idx="3">
                  <c:v>1.7249999999999999</c:v>
                </c:pt>
                <c:pt idx="4">
                  <c:v>2.11</c:v>
                </c:pt>
                <c:pt idx="5">
                  <c:v>1.9670000000000001</c:v>
                </c:pt>
                <c:pt idx="6">
                  <c:v>1.4779999999999998</c:v>
                </c:pt>
                <c:pt idx="7">
                  <c:v>1.5959999999999999</c:v>
                </c:pt>
                <c:pt idx="8">
                  <c:v>2.3879999999999999</c:v>
                </c:pt>
                <c:pt idx="9">
                  <c:v>2.0830000000000002</c:v>
                </c:pt>
                <c:pt idx="10">
                  <c:v>1.875</c:v>
                </c:pt>
                <c:pt idx="11">
                  <c:v>1.81</c:v>
                </c:pt>
              </c:numCache>
            </c:numRef>
          </c:val>
          <c:extLst>
            <c:ext xmlns:c16="http://schemas.microsoft.com/office/drawing/2014/chart" uri="{C3380CC4-5D6E-409C-BE32-E72D297353CC}">
              <c16:uniqueId val="{00000000-8F42-42CD-B070-EC6B6FA7F937}"/>
            </c:ext>
          </c:extLst>
        </c:ser>
        <c:dLbls>
          <c:showLegendKey val="0"/>
          <c:showVal val="0"/>
          <c:showCatName val="0"/>
          <c:showSerName val="0"/>
          <c:showPercent val="0"/>
          <c:showBubbleSize val="0"/>
        </c:dLbls>
        <c:gapWidth val="182"/>
        <c:axId val="1641238719"/>
        <c:axId val="1641230399"/>
      </c:barChart>
      <c:catAx>
        <c:axId val="1641238719"/>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641230399"/>
        <c:crosses val="autoZero"/>
        <c:auto val="1"/>
        <c:lblAlgn val="ctr"/>
        <c:lblOffset val="100"/>
        <c:noMultiLvlLbl val="0"/>
      </c:catAx>
      <c:valAx>
        <c:axId val="1641230399"/>
        <c:scaling>
          <c:orientation val="minMax"/>
          <c:max val="2.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a:t>RMSF (</a:t>
                </a:r>
                <a:r>
                  <a:rPr lang="en-US">
                    <a:latin typeface="Arial" panose="020B0604020202020204" pitchFamily="34" charset="0"/>
                    <a:cs typeface="Arial" panose="020B0604020202020204" pitchFamily="34" charset="0"/>
                  </a:rPr>
                  <a:t>Å)</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641238719"/>
        <c:crosses val="autoZero"/>
        <c:crossBetween val="between"/>
      </c:valAx>
      <c:spPr>
        <a:noFill/>
        <a:ln w="9525">
          <a:solidFill>
            <a:schemeClr val="tx1"/>
          </a:solidFill>
        </a:ln>
        <a:effectLst/>
      </c:spPr>
    </c:plotArea>
    <c:plotVisOnly val="1"/>
    <c:dispBlanksAs val="gap"/>
    <c:showDLblsOverMax val="0"/>
  </c:chart>
  <c:spPr>
    <a:solidFill>
      <a:schemeClr val="bg1"/>
    </a:solidFill>
    <a:ln w="9525" cap="flat" cmpd="sng" algn="ctr">
      <a:solidFill>
        <a:schemeClr val="tx1"/>
      </a:solidFill>
      <a:round/>
    </a:ln>
    <a:effectLst/>
  </c:spPr>
  <c:txPr>
    <a:bodyPr/>
    <a:lstStyle/>
    <a:p>
      <a:pPr>
        <a:defRPr>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raw_data2!$L$1</c:f>
              <c:strCache>
                <c:ptCount val="1"/>
                <c:pt idx="0">
                  <c:v>ΔGbinding</c:v>
                </c:pt>
              </c:strCache>
            </c:strRef>
          </c:tx>
          <c:spPr>
            <a:solidFill>
              <a:schemeClr val="accent4"/>
            </a:solidFill>
            <a:ln>
              <a:noFill/>
            </a:ln>
            <a:effectLst/>
          </c:spPr>
          <c:invertIfNegative val="0"/>
          <c:dPt>
            <c:idx val="0"/>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1-9FC4-47BA-A7D2-EE6597C82F21}"/>
              </c:ext>
            </c:extLst>
          </c:dPt>
          <c:dPt>
            <c:idx val="1"/>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3-9FC4-47BA-A7D2-EE6597C82F21}"/>
              </c:ext>
            </c:extLst>
          </c:dPt>
          <c:dPt>
            <c:idx val="2"/>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5-9FC4-47BA-A7D2-EE6597C82F21}"/>
              </c:ext>
            </c:extLst>
          </c:dPt>
          <c:dPt>
            <c:idx val="3"/>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7-9FC4-47BA-A7D2-EE6597C82F21}"/>
              </c:ext>
            </c:extLst>
          </c:dPt>
          <c:dPt>
            <c:idx val="4"/>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9-9FC4-47BA-A7D2-EE6597C82F21}"/>
              </c:ext>
            </c:extLst>
          </c:dPt>
          <c:dPt>
            <c:idx val="5"/>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B-9FC4-47BA-A7D2-EE6597C82F21}"/>
              </c:ext>
            </c:extLst>
          </c:dPt>
          <c:dPt>
            <c:idx val="6"/>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D-9FC4-47BA-A7D2-EE6597C82F21}"/>
              </c:ext>
            </c:extLst>
          </c:dPt>
          <c:dPt>
            <c:idx val="7"/>
            <c:invertIfNegative val="0"/>
            <c:bubble3D val="0"/>
            <c:spPr>
              <a:solidFill>
                <a:schemeClr val="accent6">
                  <a:lumMod val="40000"/>
                  <a:lumOff val="60000"/>
                </a:schemeClr>
              </a:solidFill>
              <a:ln>
                <a:noFill/>
              </a:ln>
              <a:effectLst/>
            </c:spPr>
            <c:extLst>
              <c:ext xmlns:c16="http://schemas.microsoft.com/office/drawing/2014/chart" uri="{C3380CC4-5D6E-409C-BE32-E72D297353CC}">
                <c16:uniqueId val="{0000000F-9FC4-47BA-A7D2-EE6597C82F21}"/>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raw_data2!$A$2:$A$13</c:f>
              <c:strCache>
                <c:ptCount val="12"/>
                <c:pt idx="0">
                  <c:v>7. S477N-E484A</c:v>
                </c:pt>
                <c:pt idx="1">
                  <c:v>11. S477N-T478K-E484A</c:v>
                </c:pt>
                <c:pt idx="2">
                  <c:v>12. S477N-T478K-E484K</c:v>
                </c:pt>
                <c:pt idx="3">
                  <c:v>8. S477N-E484K</c:v>
                </c:pt>
                <c:pt idx="4">
                  <c:v>3. T478K</c:v>
                </c:pt>
                <c:pt idx="5">
                  <c:v>2. S477N</c:v>
                </c:pt>
                <c:pt idx="6">
                  <c:v>10.T478K-E484K</c:v>
                </c:pt>
                <c:pt idx="7">
                  <c:v>5. E484K</c:v>
                </c:pt>
                <c:pt idx="8">
                  <c:v>9. T478K-E484A</c:v>
                </c:pt>
                <c:pt idx="9">
                  <c:v>4. E484A</c:v>
                </c:pt>
                <c:pt idx="10">
                  <c:v>6. S477N-T478K</c:v>
                </c:pt>
                <c:pt idx="11">
                  <c:v>1. Wild-type</c:v>
                </c:pt>
              </c:strCache>
            </c:strRef>
          </c:cat>
          <c:val>
            <c:numRef>
              <c:f>raw_data2!$L$2:$L$13</c:f>
              <c:numCache>
                <c:formatCode>General</c:formatCode>
                <c:ptCount val="12"/>
                <c:pt idx="0">
                  <c:v>-65.34</c:v>
                </c:pt>
                <c:pt idx="1">
                  <c:v>-63.05</c:v>
                </c:pt>
                <c:pt idx="2">
                  <c:v>-61.78</c:v>
                </c:pt>
                <c:pt idx="3">
                  <c:v>-61.07</c:v>
                </c:pt>
                <c:pt idx="4">
                  <c:v>-60.3</c:v>
                </c:pt>
                <c:pt idx="5">
                  <c:v>-60.27</c:v>
                </c:pt>
                <c:pt idx="6">
                  <c:v>-59.06</c:v>
                </c:pt>
                <c:pt idx="7">
                  <c:v>-50.77</c:v>
                </c:pt>
                <c:pt idx="8">
                  <c:v>-46.65</c:v>
                </c:pt>
                <c:pt idx="9">
                  <c:v>-45.21</c:v>
                </c:pt>
                <c:pt idx="10">
                  <c:v>-43.07</c:v>
                </c:pt>
                <c:pt idx="11">
                  <c:v>-41.89</c:v>
                </c:pt>
              </c:numCache>
            </c:numRef>
          </c:val>
          <c:extLst>
            <c:ext xmlns:c16="http://schemas.microsoft.com/office/drawing/2014/chart" uri="{C3380CC4-5D6E-409C-BE32-E72D297353CC}">
              <c16:uniqueId val="{00000010-9FC4-47BA-A7D2-EE6597C82F21}"/>
            </c:ext>
          </c:extLst>
        </c:ser>
        <c:dLbls>
          <c:dLblPos val="outEnd"/>
          <c:showLegendKey val="0"/>
          <c:showVal val="1"/>
          <c:showCatName val="0"/>
          <c:showSerName val="0"/>
          <c:showPercent val="0"/>
          <c:showBubbleSize val="0"/>
        </c:dLbls>
        <c:gapWidth val="219"/>
        <c:overlap val="-27"/>
        <c:axId val="1200766767"/>
        <c:axId val="1200785487"/>
      </c:barChart>
      <c:catAx>
        <c:axId val="1200766767"/>
        <c:scaling>
          <c:orientation val="minMax"/>
        </c:scaling>
        <c:delete val="1"/>
        <c:axPos val="b"/>
        <c:numFmt formatCode="General" sourceLinked="1"/>
        <c:majorTickMark val="none"/>
        <c:minorTickMark val="none"/>
        <c:tickLblPos val="nextTo"/>
        <c:crossAx val="1200785487"/>
        <c:crosses val="autoZero"/>
        <c:auto val="1"/>
        <c:lblAlgn val="ctr"/>
        <c:lblOffset val="100"/>
        <c:noMultiLvlLbl val="0"/>
      </c:catAx>
      <c:valAx>
        <c:axId val="1200785487"/>
        <c:scaling>
          <c:orientation val="minMax"/>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b="1"/>
                  <a:t>Binding free energy (kcal/mol)</a:t>
                </a:r>
              </a:p>
            </c:rich>
          </c:tx>
          <c:overlay val="0"/>
          <c:spPr>
            <a:noFill/>
            <a:ln>
              <a:noFill/>
            </a:ln>
            <a:effectLst/>
          </c:spPr>
          <c:txPr>
            <a:bodyPr rot="-5400000" spcFirstLastPara="1" vertOverflow="ellipsis" vert="horz" wrap="square" anchor="ctr" anchorCtr="1"/>
            <a:lstStyle/>
            <a:p>
              <a:pPr>
                <a:defRPr sz="14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200766767"/>
        <c:crosses val="autoZero"/>
        <c:crossBetween val="between"/>
      </c:valAx>
      <c:spPr>
        <a:noFill/>
        <a:ln>
          <a:solidFill>
            <a:schemeClr val="tx1"/>
          </a:solid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400">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7647251737056823E-2"/>
          <c:y val="4.112441897587045E-2"/>
          <c:w val="0.88314916023391843"/>
          <c:h val="0.66582806278076034"/>
        </c:manualLayout>
      </c:layout>
      <c:barChart>
        <c:barDir val="col"/>
        <c:grouping val="clustered"/>
        <c:varyColors val="0"/>
        <c:ser>
          <c:idx val="3"/>
          <c:order val="0"/>
          <c:tx>
            <c:strRef>
              <c:f>Sheet2!$C$1</c:f>
              <c:strCache>
                <c:ptCount val="1"/>
                <c:pt idx="0">
                  <c:v>1.Wild-type</c:v>
                </c:pt>
              </c:strCache>
            </c:strRef>
          </c:tx>
          <c:spPr>
            <a:solidFill>
              <a:schemeClr val="accent4"/>
            </a:solidFill>
            <a:ln>
              <a:noFill/>
            </a:ln>
            <a:effectLst/>
          </c:spPr>
          <c:invertIfNegative val="0"/>
          <c:cat>
            <c:numRef>
              <c:f>(Sheet2!$B$4:$B$5,Sheet2!$B$11)</c:f>
              <c:numCache>
                <c:formatCode>General</c:formatCode>
                <c:ptCount val="3"/>
                <c:pt idx="0">
                  <c:v>477</c:v>
                </c:pt>
                <c:pt idx="1">
                  <c:v>478</c:v>
                </c:pt>
                <c:pt idx="2">
                  <c:v>484</c:v>
                </c:pt>
              </c:numCache>
              <c:extLst/>
            </c:numRef>
          </c:cat>
          <c:val>
            <c:numRef>
              <c:f>(Sheet2!$C$4:$C$5,Sheet2!$C$11)</c:f>
              <c:numCache>
                <c:formatCode>General</c:formatCode>
                <c:ptCount val="3"/>
                <c:pt idx="0">
                  <c:v>-1.0008396039603901E-3</c:v>
                </c:pt>
                <c:pt idx="1">
                  <c:v>1.76986930693066E-3</c:v>
                </c:pt>
                <c:pt idx="2">
                  <c:v>8.1980198019802903E-3</c:v>
                </c:pt>
              </c:numCache>
              <c:extLst/>
            </c:numRef>
          </c:val>
          <c:extLst>
            <c:ext xmlns:c16="http://schemas.microsoft.com/office/drawing/2014/chart" uri="{C3380CC4-5D6E-409C-BE32-E72D297353CC}">
              <c16:uniqueId val="{00000000-A3C1-4732-9C25-9C897D51F6BA}"/>
            </c:ext>
          </c:extLst>
        </c:ser>
        <c:ser>
          <c:idx val="0"/>
          <c:order val="1"/>
          <c:tx>
            <c:strRef>
              <c:f>Sheet2!$D$1</c:f>
              <c:strCache>
                <c:ptCount val="1"/>
                <c:pt idx="0">
                  <c:v>2. S477N</c:v>
                </c:pt>
              </c:strCache>
            </c:strRef>
          </c:tx>
          <c:spPr>
            <a:solidFill>
              <a:schemeClr val="accent1"/>
            </a:solidFill>
            <a:ln>
              <a:noFill/>
            </a:ln>
            <a:effectLst/>
          </c:spPr>
          <c:invertIfNegative val="0"/>
          <c:cat>
            <c:numRef>
              <c:f>(Sheet2!$B$4:$B$5,Sheet2!$B$11)</c:f>
              <c:numCache>
                <c:formatCode>General</c:formatCode>
                <c:ptCount val="3"/>
                <c:pt idx="0">
                  <c:v>477</c:v>
                </c:pt>
                <c:pt idx="1">
                  <c:v>478</c:v>
                </c:pt>
                <c:pt idx="2">
                  <c:v>484</c:v>
                </c:pt>
              </c:numCache>
              <c:extLst/>
            </c:numRef>
          </c:cat>
          <c:val>
            <c:numRef>
              <c:f>(Sheet2!$D$4:$D$5,Sheet2!$D$11)</c:f>
              <c:numCache>
                <c:formatCode>General</c:formatCode>
                <c:ptCount val="3"/>
                <c:pt idx="0">
                  <c:v>-1.08365395643564</c:v>
                </c:pt>
                <c:pt idx="1">
                  <c:v>0.145547302970297</c:v>
                </c:pt>
                <c:pt idx="2">
                  <c:v>0.74631871683168405</c:v>
                </c:pt>
              </c:numCache>
              <c:extLst/>
            </c:numRef>
          </c:val>
          <c:extLst>
            <c:ext xmlns:c16="http://schemas.microsoft.com/office/drawing/2014/chart" uri="{C3380CC4-5D6E-409C-BE32-E72D297353CC}">
              <c16:uniqueId val="{00000001-A3C1-4732-9C25-9C897D51F6BA}"/>
            </c:ext>
          </c:extLst>
        </c:ser>
        <c:ser>
          <c:idx val="1"/>
          <c:order val="2"/>
          <c:tx>
            <c:strRef>
              <c:f>Sheet2!$E$1</c:f>
              <c:strCache>
                <c:ptCount val="1"/>
                <c:pt idx="0">
                  <c:v>3. T478K</c:v>
                </c:pt>
              </c:strCache>
            </c:strRef>
          </c:tx>
          <c:spPr>
            <a:solidFill>
              <a:schemeClr val="accent2"/>
            </a:solidFill>
            <a:ln>
              <a:noFill/>
            </a:ln>
            <a:effectLst/>
          </c:spPr>
          <c:invertIfNegative val="0"/>
          <c:cat>
            <c:numRef>
              <c:f>(Sheet2!$B$4:$B$5,Sheet2!$B$11)</c:f>
              <c:numCache>
                <c:formatCode>General</c:formatCode>
                <c:ptCount val="3"/>
                <c:pt idx="0">
                  <c:v>477</c:v>
                </c:pt>
                <c:pt idx="1">
                  <c:v>478</c:v>
                </c:pt>
                <c:pt idx="2">
                  <c:v>484</c:v>
                </c:pt>
              </c:numCache>
              <c:extLst/>
            </c:numRef>
          </c:cat>
          <c:val>
            <c:numRef>
              <c:f>(Sheet2!$E$4:$E$5,Sheet2!$E$11)</c:f>
              <c:numCache>
                <c:formatCode>General</c:formatCode>
                <c:ptCount val="3"/>
                <c:pt idx="0">
                  <c:v>-1.44670962376237</c:v>
                </c:pt>
                <c:pt idx="1">
                  <c:v>0.215726732673268</c:v>
                </c:pt>
                <c:pt idx="2">
                  <c:v>0.67222278019801895</c:v>
                </c:pt>
              </c:numCache>
              <c:extLst/>
            </c:numRef>
          </c:val>
          <c:extLst>
            <c:ext xmlns:c16="http://schemas.microsoft.com/office/drawing/2014/chart" uri="{C3380CC4-5D6E-409C-BE32-E72D297353CC}">
              <c16:uniqueId val="{00000002-A3C1-4732-9C25-9C897D51F6BA}"/>
            </c:ext>
          </c:extLst>
        </c:ser>
        <c:ser>
          <c:idx val="2"/>
          <c:order val="3"/>
          <c:tx>
            <c:strRef>
              <c:f>Sheet2!$F$1</c:f>
              <c:strCache>
                <c:ptCount val="1"/>
                <c:pt idx="0">
                  <c:v>4. E484A</c:v>
                </c:pt>
              </c:strCache>
            </c:strRef>
          </c:tx>
          <c:spPr>
            <a:solidFill>
              <a:schemeClr val="accent3"/>
            </a:solidFill>
            <a:ln>
              <a:noFill/>
            </a:ln>
            <a:effectLst/>
          </c:spPr>
          <c:invertIfNegative val="0"/>
          <c:cat>
            <c:numRef>
              <c:f>(Sheet2!$B$4:$B$5,Sheet2!$B$11)</c:f>
              <c:numCache>
                <c:formatCode>General</c:formatCode>
                <c:ptCount val="3"/>
                <c:pt idx="0">
                  <c:v>477</c:v>
                </c:pt>
                <c:pt idx="1">
                  <c:v>478</c:v>
                </c:pt>
                <c:pt idx="2">
                  <c:v>484</c:v>
                </c:pt>
              </c:numCache>
              <c:extLst/>
            </c:numRef>
          </c:cat>
          <c:val>
            <c:numRef>
              <c:f>(Sheet2!$F$4:$F$5,Sheet2!$F$11)</c:f>
              <c:numCache>
                <c:formatCode>General</c:formatCode>
                <c:ptCount val="3"/>
                <c:pt idx="0">
                  <c:v>-9.2515477227722798E-2</c:v>
                </c:pt>
                <c:pt idx="1">
                  <c:v>0.10844769900990001</c:v>
                </c:pt>
                <c:pt idx="2">
                  <c:v>8.5690170297029605E-2</c:v>
                </c:pt>
              </c:numCache>
              <c:extLst/>
            </c:numRef>
          </c:val>
          <c:extLst>
            <c:ext xmlns:c16="http://schemas.microsoft.com/office/drawing/2014/chart" uri="{C3380CC4-5D6E-409C-BE32-E72D297353CC}">
              <c16:uniqueId val="{00000003-A3C1-4732-9C25-9C897D51F6BA}"/>
            </c:ext>
          </c:extLst>
        </c:ser>
        <c:ser>
          <c:idx val="4"/>
          <c:order val="4"/>
          <c:tx>
            <c:strRef>
              <c:f>Sheet2!$G$1</c:f>
              <c:strCache>
                <c:ptCount val="1"/>
                <c:pt idx="0">
                  <c:v>5. E484K</c:v>
                </c:pt>
              </c:strCache>
            </c:strRef>
          </c:tx>
          <c:spPr>
            <a:solidFill>
              <a:schemeClr val="accent5"/>
            </a:solidFill>
            <a:ln>
              <a:noFill/>
            </a:ln>
            <a:effectLst/>
          </c:spPr>
          <c:invertIfNegative val="0"/>
          <c:cat>
            <c:numRef>
              <c:f>(Sheet2!$B$4:$B$5,Sheet2!$B$11)</c:f>
              <c:numCache>
                <c:formatCode>General</c:formatCode>
                <c:ptCount val="3"/>
                <c:pt idx="0">
                  <c:v>477</c:v>
                </c:pt>
                <c:pt idx="1">
                  <c:v>478</c:v>
                </c:pt>
                <c:pt idx="2">
                  <c:v>484</c:v>
                </c:pt>
              </c:numCache>
              <c:extLst/>
            </c:numRef>
          </c:cat>
          <c:val>
            <c:numRef>
              <c:f>(Sheet2!$G$4:$G$5,Sheet2!$G$11)</c:f>
              <c:numCache>
                <c:formatCode>General</c:formatCode>
                <c:ptCount val="3"/>
                <c:pt idx="0">
                  <c:v>-0.211152126732673</c:v>
                </c:pt>
                <c:pt idx="1">
                  <c:v>0.117091271287128</c:v>
                </c:pt>
                <c:pt idx="2">
                  <c:v>0.59076757227722598</c:v>
                </c:pt>
              </c:numCache>
              <c:extLst/>
            </c:numRef>
          </c:val>
          <c:extLst>
            <c:ext xmlns:c16="http://schemas.microsoft.com/office/drawing/2014/chart" uri="{C3380CC4-5D6E-409C-BE32-E72D297353CC}">
              <c16:uniqueId val="{00000004-A3C1-4732-9C25-9C897D51F6BA}"/>
            </c:ext>
          </c:extLst>
        </c:ser>
        <c:ser>
          <c:idx val="5"/>
          <c:order val="5"/>
          <c:tx>
            <c:strRef>
              <c:f>Sheet2!$H$1</c:f>
              <c:strCache>
                <c:ptCount val="1"/>
                <c:pt idx="0">
                  <c:v>6. S477N-T478K</c:v>
                </c:pt>
              </c:strCache>
            </c:strRef>
          </c:tx>
          <c:spPr>
            <a:solidFill>
              <a:schemeClr val="accent6"/>
            </a:solidFill>
            <a:ln>
              <a:noFill/>
            </a:ln>
            <a:effectLst/>
          </c:spPr>
          <c:invertIfNegative val="0"/>
          <c:cat>
            <c:numRef>
              <c:f>(Sheet2!$B$4:$B$5,Sheet2!$B$11)</c:f>
              <c:numCache>
                <c:formatCode>General</c:formatCode>
                <c:ptCount val="3"/>
                <c:pt idx="0">
                  <c:v>477</c:v>
                </c:pt>
                <c:pt idx="1">
                  <c:v>478</c:v>
                </c:pt>
                <c:pt idx="2">
                  <c:v>484</c:v>
                </c:pt>
              </c:numCache>
              <c:extLst/>
            </c:numRef>
          </c:cat>
          <c:val>
            <c:numRef>
              <c:f>(Sheet2!$H$4:$H$5,Sheet2!$H$11)</c:f>
              <c:numCache>
                <c:formatCode>General</c:formatCode>
                <c:ptCount val="3"/>
                <c:pt idx="0">
                  <c:v>-1.44670962376237</c:v>
                </c:pt>
                <c:pt idx="1">
                  <c:v>0.215726732673268</c:v>
                </c:pt>
                <c:pt idx="2">
                  <c:v>0.67222278019801895</c:v>
                </c:pt>
              </c:numCache>
              <c:extLst/>
            </c:numRef>
          </c:val>
          <c:extLst>
            <c:ext xmlns:c16="http://schemas.microsoft.com/office/drawing/2014/chart" uri="{C3380CC4-5D6E-409C-BE32-E72D297353CC}">
              <c16:uniqueId val="{00000005-A3C1-4732-9C25-9C897D51F6BA}"/>
            </c:ext>
          </c:extLst>
        </c:ser>
        <c:ser>
          <c:idx val="6"/>
          <c:order val="6"/>
          <c:tx>
            <c:strRef>
              <c:f>Sheet2!$I$1</c:f>
              <c:strCache>
                <c:ptCount val="1"/>
                <c:pt idx="0">
                  <c:v>7. S477N-E484A</c:v>
                </c:pt>
              </c:strCache>
            </c:strRef>
          </c:tx>
          <c:spPr>
            <a:solidFill>
              <a:schemeClr val="accent1">
                <a:lumMod val="60000"/>
              </a:schemeClr>
            </a:solidFill>
            <a:ln>
              <a:noFill/>
            </a:ln>
            <a:effectLst/>
          </c:spPr>
          <c:invertIfNegative val="0"/>
          <c:cat>
            <c:numRef>
              <c:f>(Sheet2!$B$4:$B$5,Sheet2!$B$11)</c:f>
              <c:numCache>
                <c:formatCode>General</c:formatCode>
                <c:ptCount val="3"/>
                <c:pt idx="0">
                  <c:v>477</c:v>
                </c:pt>
                <c:pt idx="1">
                  <c:v>478</c:v>
                </c:pt>
                <c:pt idx="2">
                  <c:v>484</c:v>
                </c:pt>
              </c:numCache>
              <c:extLst/>
            </c:numRef>
          </c:cat>
          <c:val>
            <c:numRef>
              <c:f>(Sheet2!$I$4:$I$5,Sheet2!$I$11)</c:f>
              <c:numCache>
                <c:formatCode>General</c:formatCode>
                <c:ptCount val="3"/>
                <c:pt idx="0">
                  <c:v>-1.6077598891089</c:v>
                </c:pt>
                <c:pt idx="1">
                  <c:v>0.15174425346534601</c:v>
                </c:pt>
                <c:pt idx="2">
                  <c:v>9.4665243564356294E-2</c:v>
                </c:pt>
              </c:numCache>
              <c:extLst/>
            </c:numRef>
          </c:val>
          <c:extLst>
            <c:ext xmlns:c16="http://schemas.microsoft.com/office/drawing/2014/chart" uri="{C3380CC4-5D6E-409C-BE32-E72D297353CC}">
              <c16:uniqueId val="{00000006-A3C1-4732-9C25-9C897D51F6BA}"/>
            </c:ext>
          </c:extLst>
        </c:ser>
        <c:ser>
          <c:idx val="7"/>
          <c:order val="7"/>
          <c:tx>
            <c:strRef>
              <c:f>Sheet2!$J$1</c:f>
              <c:strCache>
                <c:ptCount val="1"/>
                <c:pt idx="0">
                  <c:v>8. S477N-E484K</c:v>
                </c:pt>
              </c:strCache>
            </c:strRef>
          </c:tx>
          <c:spPr>
            <a:solidFill>
              <a:schemeClr val="accent2">
                <a:lumMod val="60000"/>
              </a:schemeClr>
            </a:solidFill>
            <a:ln>
              <a:noFill/>
            </a:ln>
            <a:effectLst/>
          </c:spPr>
          <c:invertIfNegative val="0"/>
          <c:cat>
            <c:numRef>
              <c:f>(Sheet2!$B$4:$B$5,Sheet2!$B$11)</c:f>
              <c:numCache>
                <c:formatCode>General</c:formatCode>
                <c:ptCount val="3"/>
                <c:pt idx="0">
                  <c:v>477</c:v>
                </c:pt>
                <c:pt idx="1">
                  <c:v>478</c:v>
                </c:pt>
                <c:pt idx="2">
                  <c:v>484</c:v>
                </c:pt>
              </c:numCache>
              <c:extLst/>
            </c:numRef>
          </c:cat>
          <c:val>
            <c:numRef>
              <c:f>(Sheet2!$J$4:$J$5,Sheet2!$J$11)</c:f>
              <c:numCache>
                <c:formatCode>General</c:formatCode>
                <c:ptCount val="3"/>
                <c:pt idx="0">
                  <c:v>-1.761920190099</c:v>
                </c:pt>
                <c:pt idx="1">
                  <c:v>0.161783857425742</c:v>
                </c:pt>
                <c:pt idx="2">
                  <c:v>0.58760895049505002</c:v>
                </c:pt>
              </c:numCache>
              <c:extLst/>
            </c:numRef>
          </c:val>
          <c:extLst>
            <c:ext xmlns:c16="http://schemas.microsoft.com/office/drawing/2014/chart" uri="{C3380CC4-5D6E-409C-BE32-E72D297353CC}">
              <c16:uniqueId val="{00000007-A3C1-4732-9C25-9C897D51F6BA}"/>
            </c:ext>
          </c:extLst>
        </c:ser>
        <c:ser>
          <c:idx val="8"/>
          <c:order val="8"/>
          <c:tx>
            <c:strRef>
              <c:f>Sheet2!$K$1</c:f>
              <c:strCache>
                <c:ptCount val="1"/>
                <c:pt idx="0">
                  <c:v>9. T478K-E484A</c:v>
                </c:pt>
              </c:strCache>
            </c:strRef>
          </c:tx>
          <c:spPr>
            <a:solidFill>
              <a:schemeClr val="accent3">
                <a:lumMod val="60000"/>
              </a:schemeClr>
            </a:solidFill>
            <a:ln>
              <a:noFill/>
            </a:ln>
            <a:effectLst/>
          </c:spPr>
          <c:invertIfNegative val="0"/>
          <c:cat>
            <c:numRef>
              <c:f>(Sheet2!$B$4:$B$5,Sheet2!$B$11)</c:f>
              <c:numCache>
                <c:formatCode>General</c:formatCode>
                <c:ptCount val="3"/>
                <c:pt idx="0">
                  <c:v>477</c:v>
                </c:pt>
                <c:pt idx="1">
                  <c:v>478</c:v>
                </c:pt>
                <c:pt idx="2">
                  <c:v>484</c:v>
                </c:pt>
              </c:numCache>
              <c:extLst/>
            </c:numRef>
          </c:cat>
          <c:val>
            <c:numRef>
              <c:f>(Sheet2!$K$4:$K$5,Sheet2!$K$11)</c:f>
              <c:numCache>
                <c:formatCode>General</c:formatCode>
                <c:ptCount val="3"/>
                <c:pt idx="0">
                  <c:v>-0.33796101386138599</c:v>
                </c:pt>
                <c:pt idx="1">
                  <c:v>0.23214628910891</c:v>
                </c:pt>
                <c:pt idx="2">
                  <c:v>0.10521010693069301</c:v>
                </c:pt>
              </c:numCache>
              <c:extLst/>
            </c:numRef>
          </c:val>
          <c:extLst>
            <c:ext xmlns:c16="http://schemas.microsoft.com/office/drawing/2014/chart" uri="{C3380CC4-5D6E-409C-BE32-E72D297353CC}">
              <c16:uniqueId val="{00000008-A3C1-4732-9C25-9C897D51F6BA}"/>
            </c:ext>
          </c:extLst>
        </c:ser>
        <c:ser>
          <c:idx val="9"/>
          <c:order val="9"/>
          <c:tx>
            <c:strRef>
              <c:f>Sheet2!$L$1</c:f>
              <c:strCache>
                <c:ptCount val="1"/>
                <c:pt idx="0">
                  <c:v>10. T478K-E484K</c:v>
                </c:pt>
              </c:strCache>
            </c:strRef>
          </c:tx>
          <c:spPr>
            <a:solidFill>
              <a:schemeClr val="accent4">
                <a:lumMod val="60000"/>
              </a:schemeClr>
            </a:solidFill>
            <a:ln>
              <a:noFill/>
            </a:ln>
            <a:effectLst/>
          </c:spPr>
          <c:invertIfNegative val="0"/>
          <c:cat>
            <c:numRef>
              <c:f>(Sheet2!$B$4:$B$5,Sheet2!$B$11)</c:f>
              <c:numCache>
                <c:formatCode>General</c:formatCode>
                <c:ptCount val="3"/>
                <c:pt idx="0">
                  <c:v>477</c:v>
                </c:pt>
                <c:pt idx="1">
                  <c:v>478</c:v>
                </c:pt>
                <c:pt idx="2">
                  <c:v>484</c:v>
                </c:pt>
              </c:numCache>
              <c:extLst/>
            </c:numRef>
          </c:cat>
          <c:val>
            <c:numRef>
              <c:f>(Sheet2!$L$4:$L$5,Sheet2!$L$11)</c:f>
              <c:numCache>
                <c:formatCode>General</c:formatCode>
                <c:ptCount val="3"/>
                <c:pt idx="0">
                  <c:v>1.9119999999997101E-4</c:v>
                </c:pt>
                <c:pt idx="1">
                  <c:v>3.7425742574258101E-3</c:v>
                </c:pt>
                <c:pt idx="2">
                  <c:v>6.6138613861388097E-3</c:v>
                </c:pt>
              </c:numCache>
              <c:extLst/>
            </c:numRef>
          </c:val>
          <c:extLst>
            <c:ext xmlns:c16="http://schemas.microsoft.com/office/drawing/2014/chart" uri="{C3380CC4-5D6E-409C-BE32-E72D297353CC}">
              <c16:uniqueId val="{00000009-A3C1-4732-9C25-9C897D51F6BA}"/>
            </c:ext>
          </c:extLst>
        </c:ser>
        <c:ser>
          <c:idx val="10"/>
          <c:order val="10"/>
          <c:tx>
            <c:strRef>
              <c:f>Sheet2!$M$1</c:f>
              <c:strCache>
                <c:ptCount val="1"/>
                <c:pt idx="0">
                  <c:v>11. S477N-T478K-E484A</c:v>
                </c:pt>
              </c:strCache>
            </c:strRef>
          </c:tx>
          <c:spPr>
            <a:solidFill>
              <a:schemeClr val="accent5">
                <a:lumMod val="60000"/>
              </a:schemeClr>
            </a:solidFill>
            <a:ln>
              <a:noFill/>
            </a:ln>
            <a:effectLst/>
          </c:spPr>
          <c:invertIfNegative val="0"/>
          <c:cat>
            <c:numRef>
              <c:f>(Sheet2!$B$4:$B$5,Sheet2!$B$11)</c:f>
              <c:numCache>
                <c:formatCode>General</c:formatCode>
                <c:ptCount val="3"/>
                <c:pt idx="0">
                  <c:v>477</c:v>
                </c:pt>
                <c:pt idx="1">
                  <c:v>478</c:v>
                </c:pt>
                <c:pt idx="2">
                  <c:v>484</c:v>
                </c:pt>
              </c:numCache>
              <c:extLst/>
            </c:numRef>
          </c:cat>
          <c:val>
            <c:numRef>
              <c:f>(Sheet2!$M$4:$M$5,Sheet2!$M$11)</c:f>
              <c:numCache>
                <c:formatCode>General</c:formatCode>
                <c:ptCount val="3"/>
                <c:pt idx="0">
                  <c:v>-1.6857671841584101</c:v>
                </c:pt>
                <c:pt idx="1">
                  <c:v>0.198252213861386</c:v>
                </c:pt>
                <c:pt idx="2">
                  <c:v>0.10059405940594</c:v>
                </c:pt>
              </c:numCache>
              <c:extLst/>
            </c:numRef>
          </c:val>
          <c:extLst>
            <c:ext xmlns:c16="http://schemas.microsoft.com/office/drawing/2014/chart" uri="{C3380CC4-5D6E-409C-BE32-E72D297353CC}">
              <c16:uniqueId val="{0000000A-A3C1-4732-9C25-9C897D51F6BA}"/>
            </c:ext>
          </c:extLst>
        </c:ser>
        <c:ser>
          <c:idx val="11"/>
          <c:order val="11"/>
          <c:tx>
            <c:strRef>
              <c:f>Sheet2!$N$1</c:f>
              <c:strCache>
                <c:ptCount val="1"/>
                <c:pt idx="0">
                  <c:v>12. S477N-T478K-E484K</c:v>
                </c:pt>
              </c:strCache>
            </c:strRef>
          </c:tx>
          <c:spPr>
            <a:solidFill>
              <a:schemeClr val="accent6">
                <a:lumMod val="60000"/>
              </a:schemeClr>
            </a:solidFill>
            <a:ln>
              <a:noFill/>
            </a:ln>
            <a:effectLst/>
          </c:spPr>
          <c:invertIfNegative val="0"/>
          <c:cat>
            <c:numRef>
              <c:f>(Sheet2!$B$4:$B$5,Sheet2!$B$11)</c:f>
              <c:numCache>
                <c:formatCode>General</c:formatCode>
                <c:ptCount val="3"/>
                <c:pt idx="0">
                  <c:v>477</c:v>
                </c:pt>
                <c:pt idx="1">
                  <c:v>478</c:v>
                </c:pt>
                <c:pt idx="2">
                  <c:v>484</c:v>
                </c:pt>
              </c:numCache>
              <c:extLst/>
            </c:numRef>
          </c:cat>
          <c:val>
            <c:numRef>
              <c:f>(Sheet2!$N$4:$N$5,Sheet2!$N$11)</c:f>
              <c:numCache>
                <c:formatCode>General</c:formatCode>
                <c:ptCount val="3"/>
                <c:pt idx="0">
                  <c:v>-1.8382270891089001</c:v>
                </c:pt>
                <c:pt idx="1">
                  <c:v>0.226801980198019</c:v>
                </c:pt>
                <c:pt idx="2">
                  <c:v>0.65862665346534699</c:v>
                </c:pt>
              </c:numCache>
              <c:extLst/>
            </c:numRef>
          </c:val>
          <c:extLst>
            <c:ext xmlns:c16="http://schemas.microsoft.com/office/drawing/2014/chart" uri="{C3380CC4-5D6E-409C-BE32-E72D297353CC}">
              <c16:uniqueId val="{0000000B-A3C1-4732-9C25-9C897D51F6BA}"/>
            </c:ext>
          </c:extLst>
        </c:ser>
        <c:dLbls>
          <c:showLegendKey val="0"/>
          <c:showVal val="0"/>
          <c:showCatName val="0"/>
          <c:showSerName val="0"/>
          <c:showPercent val="0"/>
          <c:showBubbleSize val="0"/>
        </c:dLbls>
        <c:gapWidth val="219"/>
        <c:overlap val="-27"/>
        <c:axId val="74702416"/>
        <c:axId val="74692432"/>
      </c:barChart>
      <c:catAx>
        <c:axId val="74702416"/>
        <c:scaling>
          <c:orientation val="minMax"/>
        </c:scaling>
        <c:delete val="0"/>
        <c:axPos val="b"/>
        <c:title>
          <c:tx>
            <c:rich>
              <a:bodyPr rot="0" spcFirstLastPara="1" vertOverflow="ellipsis" vert="horz" wrap="square" anchor="ctr" anchorCtr="1"/>
              <a:lstStyle/>
              <a:p>
                <a:pPr>
                  <a:defRPr sz="140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b="1"/>
                  <a:t>Amino acid position</a:t>
                </a:r>
              </a:p>
            </c:rich>
          </c:tx>
          <c:layout>
            <c:manualLayout>
              <c:xMode val="edge"/>
              <c:yMode val="edge"/>
              <c:x val="0.44696937798637021"/>
              <c:y val="0.71899981028165894"/>
            </c:manualLayout>
          </c:layout>
          <c:overlay val="0"/>
          <c:spPr>
            <a:noFill/>
            <a:ln>
              <a:noFill/>
            </a:ln>
            <a:effectLst/>
          </c:spPr>
          <c:txPr>
            <a:bodyPr rot="0" spcFirstLastPara="1" vertOverflow="ellipsis" vert="horz" wrap="square" anchor="ctr" anchorCtr="1"/>
            <a:lstStyle/>
            <a:p>
              <a:pPr>
                <a:defRPr sz="14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400" b="0" i="0" u="none" strike="noStrike" kern="1200" baseline="0">
                <a:solidFill>
                  <a:sysClr val="windowText" lastClr="000000"/>
                </a:solidFill>
                <a:highlight>
                  <a:srgbClr val="FFFF00"/>
                </a:highlight>
                <a:latin typeface="Arial" panose="020B0604020202020204" pitchFamily="34" charset="0"/>
                <a:ea typeface="+mn-ea"/>
                <a:cs typeface="Arial" panose="020B0604020202020204" pitchFamily="34" charset="0"/>
              </a:defRPr>
            </a:pPr>
            <a:endParaRPr lang="en-US"/>
          </a:p>
        </c:txPr>
        <c:crossAx val="74692432"/>
        <c:crosses val="autoZero"/>
        <c:auto val="1"/>
        <c:lblAlgn val="ctr"/>
        <c:lblOffset val="100"/>
        <c:noMultiLvlLbl val="0"/>
      </c:catAx>
      <c:valAx>
        <c:axId val="74692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b="1"/>
                  <a:t>Decomposition energy (kcal/mol)</a:t>
                </a:r>
              </a:p>
            </c:rich>
          </c:tx>
          <c:layout>
            <c:manualLayout>
              <c:xMode val="edge"/>
              <c:yMode val="edge"/>
              <c:x val="1.4914597124094951E-2"/>
              <c:y val="7.2498385125069282E-3"/>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74702416"/>
        <c:crosses val="autoZero"/>
        <c:crossBetween val="between"/>
      </c:valAx>
      <c:spPr>
        <a:noFill/>
        <a:ln>
          <a:solidFill>
            <a:schemeClr val="tx1"/>
          </a:solidFill>
        </a:ln>
        <a:effectLst/>
      </c:spPr>
    </c:plotArea>
    <c:legend>
      <c:legendPos val="b"/>
      <c:layout>
        <c:manualLayout>
          <c:xMode val="edge"/>
          <c:yMode val="edge"/>
          <c:x val="1.9131023479208135E-2"/>
          <c:y val="0.81607878634634101"/>
          <c:w val="0.96130756921993188"/>
          <c:h val="0.16284084766309481"/>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400">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'rmsf_rbd_s477n_e484a'!$F$1</c:f>
              <c:strCache>
                <c:ptCount val="1"/>
                <c:pt idx="0">
                  <c:v>Wild-type RBD</c:v>
                </c:pt>
              </c:strCache>
            </c:strRef>
          </c:tx>
          <c:spPr>
            <a:ln w="15875" cap="rnd">
              <a:solidFill>
                <a:schemeClr val="tx1"/>
              </a:solidFill>
              <a:round/>
            </a:ln>
            <a:effectLst/>
          </c:spPr>
          <c:marker>
            <c:symbol val="none"/>
          </c:marker>
          <c:xVal>
            <c:numRef>
              <c:f>'rmsf_rbd_s477n_e484a'!$D$2:$D$195</c:f>
              <c:numCache>
                <c:formatCode>General</c:formatCode>
                <c:ptCount val="194"/>
                <c:pt idx="0">
                  <c:v>333</c:v>
                </c:pt>
                <c:pt idx="1">
                  <c:v>334</c:v>
                </c:pt>
                <c:pt idx="2">
                  <c:v>335</c:v>
                </c:pt>
                <c:pt idx="3">
                  <c:v>336</c:v>
                </c:pt>
                <c:pt idx="4">
                  <c:v>337</c:v>
                </c:pt>
                <c:pt idx="5">
                  <c:v>338</c:v>
                </c:pt>
                <c:pt idx="6">
                  <c:v>339</c:v>
                </c:pt>
                <c:pt idx="7">
                  <c:v>340</c:v>
                </c:pt>
                <c:pt idx="8">
                  <c:v>341</c:v>
                </c:pt>
                <c:pt idx="9">
                  <c:v>342</c:v>
                </c:pt>
                <c:pt idx="10">
                  <c:v>343</c:v>
                </c:pt>
                <c:pt idx="11">
                  <c:v>344</c:v>
                </c:pt>
                <c:pt idx="12">
                  <c:v>345</c:v>
                </c:pt>
                <c:pt idx="13">
                  <c:v>346</c:v>
                </c:pt>
                <c:pt idx="14">
                  <c:v>347</c:v>
                </c:pt>
                <c:pt idx="15">
                  <c:v>348</c:v>
                </c:pt>
                <c:pt idx="16">
                  <c:v>349</c:v>
                </c:pt>
                <c:pt idx="17">
                  <c:v>350</c:v>
                </c:pt>
                <c:pt idx="18">
                  <c:v>351</c:v>
                </c:pt>
                <c:pt idx="19">
                  <c:v>352</c:v>
                </c:pt>
                <c:pt idx="20">
                  <c:v>353</c:v>
                </c:pt>
                <c:pt idx="21">
                  <c:v>354</c:v>
                </c:pt>
                <c:pt idx="22">
                  <c:v>355</c:v>
                </c:pt>
                <c:pt idx="23">
                  <c:v>356</c:v>
                </c:pt>
                <c:pt idx="24">
                  <c:v>357</c:v>
                </c:pt>
                <c:pt idx="25">
                  <c:v>358</c:v>
                </c:pt>
                <c:pt idx="26">
                  <c:v>359</c:v>
                </c:pt>
                <c:pt idx="27">
                  <c:v>360</c:v>
                </c:pt>
                <c:pt idx="28">
                  <c:v>361</c:v>
                </c:pt>
                <c:pt idx="29">
                  <c:v>362</c:v>
                </c:pt>
                <c:pt idx="30">
                  <c:v>363</c:v>
                </c:pt>
                <c:pt idx="31">
                  <c:v>364</c:v>
                </c:pt>
                <c:pt idx="32">
                  <c:v>365</c:v>
                </c:pt>
                <c:pt idx="33">
                  <c:v>366</c:v>
                </c:pt>
                <c:pt idx="34">
                  <c:v>367</c:v>
                </c:pt>
                <c:pt idx="35">
                  <c:v>368</c:v>
                </c:pt>
                <c:pt idx="36">
                  <c:v>369</c:v>
                </c:pt>
                <c:pt idx="37">
                  <c:v>370</c:v>
                </c:pt>
                <c:pt idx="38">
                  <c:v>371</c:v>
                </c:pt>
                <c:pt idx="39">
                  <c:v>372</c:v>
                </c:pt>
                <c:pt idx="40">
                  <c:v>373</c:v>
                </c:pt>
                <c:pt idx="41">
                  <c:v>374</c:v>
                </c:pt>
                <c:pt idx="42">
                  <c:v>375</c:v>
                </c:pt>
                <c:pt idx="43">
                  <c:v>376</c:v>
                </c:pt>
                <c:pt idx="44">
                  <c:v>377</c:v>
                </c:pt>
                <c:pt idx="45">
                  <c:v>378</c:v>
                </c:pt>
                <c:pt idx="46">
                  <c:v>379</c:v>
                </c:pt>
                <c:pt idx="47">
                  <c:v>380</c:v>
                </c:pt>
                <c:pt idx="48">
                  <c:v>381</c:v>
                </c:pt>
                <c:pt idx="49">
                  <c:v>382</c:v>
                </c:pt>
                <c:pt idx="50">
                  <c:v>383</c:v>
                </c:pt>
                <c:pt idx="51">
                  <c:v>384</c:v>
                </c:pt>
                <c:pt idx="52">
                  <c:v>385</c:v>
                </c:pt>
                <c:pt idx="53">
                  <c:v>386</c:v>
                </c:pt>
                <c:pt idx="54">
                  <c:v>387</c:v>
                </c:pt>
                <c:pt idx="55">
                  <c:v>388</c:v>
                </c:pt>
                <c:pt idx="56">
                  <c:v>389</c:v>
                </c:pt>
                <c:pt idx="57">
                  <c:v>390</c:v>
                </c:pt>
                <c:pt idx="58">
                  <c:v>391</c:v>
                </c:pt>
                <c:pt idx="59">
                  <c:v>392</c:v>
                </c:pt>
                <c:pt idx="60">
                  <c:v>393</c:v>
                </c:pt>
                <c:pt idx="61">
                  <c:v>394</c:v>
                </c:pt>
                <c:pt idx="62">
                  <c:v>395</c:v>
                </c:pt>
                <c:pt idx="63">
                  <c:v>396</c:v>
                </c:pt>
                <c:pt idx="64">
                  <c:v>397</c:v>
                </c:pt>
                <c:pt idx="65">
                  <c:v>398</c:v>
                </c:pt>
                <c:pt idx="66">
                  <c:v>399</c:v>
                </c:pt>
                <c:pt idx="67">
                  <c:v>400</c:v>
                </c:pt>
                <c:pt idx="68">
                  <c:v>401</c:v>
                </c:pt>
                <c:pt idx="69">
                  <c:v>402</c:v>
                </c:pt>
                <c:pt idx="70">
                  <c:v>403</c:v>
                </c:pt>
                <c:pt idx="71">
                  <c:v>404</c:v>
                </c:pt>
                <c:pt idx="72">
                  <c:v>405</c:v>
                </c:pt>
                <c:pt idx="73">
                  <c:v>406</c:v>
                </c:pt>
                <c:pt idx="74">
                  <c:v>407</c:v>
                </c:pt>
                <c:pt idx="75">
                  <c:v>408</c:v>
                </c:pt>
                <c:pt idx="76">
                  <c:v>409</c:v>
                </c:pt>
                <c:pt idx="77">
                  <c:v>410</c:v>
                </c:pt>
                <c:pt idx="78">
                  <c:v>411</c:v>
                </c:pt>
                <c:pt idx="79">
                  <c:v>412</c:v>
                </c:pt>
                <c:pt idx="80">
                  <c:v>413</c:v>
                </c:pt>
                <c:pt idx="81">
                  <c:v>414</c:v>
                </c:pt>
                <c:pt idx="82">
                  <c:v>415</c:v>
                </c:pt>
                <c:pt idx="83">
                  <c:v>416</c:v>
                </c:pt>
                <c:pt idx="84">
                  <c:v>417</c:v>
                </c:pt>
                <c:pt idx="85">
                  <c:v>418</c:v>
                </c:pt>
                <c:pt idx="86">
                  <c:v>419</c:v>
                </c:pt>
                <c:pt idx="87">
                  <c:v>420</c:v>
                </c:pt>
                <c:pt idx="88">
                  <c:v>421</c:v>
                </c:pt>
                <c:pt idx="89">
                  <c:v>422</c:v>
                </c:pt>
                <c:pt idx="90">
                  <c:v>423</c:v>
                </c:pt>
                <c:pt idx="91">
                  <c:v>424</c:v>
                </c:pt>
                <c:pt idx="92">
                  <c:v>425</c:v>
                </c:pt>
                <c:pt idx="93">
                  <c:v>426</c:v>
                </c:pt>
                <c:pt idx="94">
                  <c:v>427</c:v>
                </c:pt>
                <c:pt idx="95">
                  <c:v>428</c:v>
                </c:pt>
                <c:pt idx="96">
                  <c:v>429</c:v>
                </c:pt>
                <c:pt idx="97">
                  <c:v>430</c:v>
                </c:pt>
                <c:pt idx="98">
                  <c:v>431</c:v>
                </c:pt>
                <c:pt idx="99">
                  <c:v>432</c:v>
                </c:pt>
                <c:pt idx="100">
                  <c:v>433</c:v>
                </c:pt>
                <c:pt idx="101">
                  <c:v>434</c:v>
                </c:pt>
                <c:pt idx="102">
                  <c:v>435</c:v>
                </c:pt>
                <c:pt idx="103">
                  <c:v>436</c:v>
                </c:pt>
                <c:pt idx="104">
                  <c:v>437</c:v>
                </c:pt>
                <c:pt idx="105">
                  <c:v>438</c:v>
                </c:pt>
                <c:pt idx="106">
                  <c:v>439</c:v>
                </c:pt>
                <c:pt idx="107">
                  <c:v>440</c:v>
                </c:pt>
                <c:pt idx="108">
                  <c:v>441</c:v>
                </c:pt>
                <c:pt idx="109">
                  <c:v>442</c:v>
                </c:pt>
                <c:pt idx="110">
                  <c:v>443</c:v>
                </c:pt>
                <c:pt idx="111">
                  <c:v>444</c:v>
                </c:pt>
                <c:pt idx="112">
                  <c:v>445</c:v>
                </c:pt>
                <c:pt idx="113">
                  <c:v>446</c:v>
                </c:pt>
                <c:pt idx="114">
                  <c:v>447</c:v>
                </c:pt>
                <c:pt idx="115">
                  <c:v>448</c:v>
                </c:pt>
                <c:pt idx="116">
                  <c:v>449</c:v>
                </c:pt>
                <c:pt idx="117">
                  <c:v>450</c:v>
                </c:pt>
                <c:pt idx="118">
                  <c:v>451</c:v>
                </c:pt>
                <c:pt idx="119">
                  <c:v>452</c:v>
                </c:pt>
                <c:pt idx="120">
                  <c:v>453</c:v>
                </c:pt>
                <c:pt idx="121">
                  <c:v>454</c:v>
                </c:pt>
                <c:pt idx="122">
                  <c:v>455</c:v>
                </c:pt>
                <c:pt idx="123">
                  <c:v>456</c:v>
                </c:pt>
                <c:pt idx="124">
                  <c:v>457</c:v>
                </c:pt>
                <c:pt idx="125">
                  <c:v>458</c:v>
                </c:pt>
                <c:pt idx="126">
                  <c:v>459</c:v>
                </c:pt>
                <c:pt idx="127">
                  <c:v>460</c:v>
                </c:pt>
                <c:pt idx="128">
                  <c:v>461</c:v>
                </c:pt>
                <c:pt idx="129">
                  <c:v>462</c:v>
                </c:pt>
                <c:pt idx="130">
                  <c:v>463</c:v>
                </c:pt>
                <c:pt idx="131">
                  <c:v>464</c:v>
                </c:pt>
                <c:pt idx="132">
                  <c:v>465</c:v>
                </c:pt>
                <c:pt idx="133">
                  <c:v>466</c:v>
                </c:pt>
                <c:pt idx="134">
                  <c:v>467</c:v>
                </c:pt>
                <c:pt idx="135">
                  <c:v>468</c:v>
                </c:pt>
                <c:pt idx="136">
                  <c:v>469</c:v>
                </c:pt>
                <c:pt idx="137">
                  <c:v>470</c:v>
                </c:pt>
                <c:pt idx="138">
                  <c:v>471</c:v>
                </c:pt>
                <c:pt idx="139">
                  <c:v>472</c:v>
                </c:pt>
                <c:pt idx="140">
                  <c:v>473</c:v>
                </c:pt>
                <c:pt idx="141">
                  <c:v>474</c:v>
                </c:pt>
                <c:pt idx="142">
                  <c:v>475</c:v>
                </c:pt>
                <c:pt idx="143">
                  <c:v>476</c:v>
                </c:pt>
                <c:pt idx="144">
                  <c:v>477</c:v>
                </c:pt>
                <c:pt idx="145">
                  <c:v>478</c:v>
                </c:pt>
                <c:pt idx="146">
                  <c:v>479</c:v>
                </c:pt>
                <c:pt idx="147">
                  <c:v>480</c:v>
                </c:pt>
                <c:pt idx="148">
                  <c:v>481</c:v>
                </c:pt>
                <c:pt idx="149">
                  <c:v>482</c:v>
                </c:pt>
                <c:pt idx="150">
                  <c:v>483</c:v>
                </c:pt>
                <c:pt idx="151">
                  <c:v>484</c:v>
                </c:pt>
                <c:pt idx="152">
                  <c:v>485</c:v>
                </c:pt>
                <c:pt idx="153">
                  <c:v>486</c:v>
                </c:pt>
                <c:pt idx="154">
                  <c:v>487</c:v>
                </c:pt>
                <c:pt idx="155">
                  <c:v>488</c:v>
                </c:pt>
                <c:pt idx="156">
                  <c:v>489</c:v>
                </c:pt>
                <c:pt idx="157">
                  <c:v>490</c:v>
                </c:pt>
                <c:pt idx="158">
                  <c:v>491</c:v>
                </c:pt>
                <c:pt idx="159">
                  <c:v>492</c:v>
                </c:pt>
                <c:pt idx="160">
                  <c:v>493</c:v>
                </c:pt>
                <c:pt idx="161">
                  <c:v>494</c:v>
                </c:pt>
                <c:pt idx="162">
                  <c:v>495</c:v>
                </c:pt>
                <c:pt idx="163">
                  <c:v>496</c:v>
                </c:pt>
                <c:pt idx="164">
                  <c:v>497</c:v>
                </c:pt>
                <c:pt idx="165">
                  <c:v>498</c:v>
                </c:pt>
                <c:pt idx="166">
                  <c:v>499</c:v>
                </c:pt>
                <c:pt idx="167">
                  <c:v>500</c:v>
                </c:pt>
                <c:pt idx="168">
                  <c:v>501</c:v>
                </c:pt>
                <c:pt idx="169">
                  <c:v>502</c:v>
                </c:pt>
                <c:pt idx="170">
                  <c:v>503</c:v>
                </c:pt>
                <c:pt idx="171">
                  <c:v>504</c:v>
                </c:pt>
                <c:pt idx="172">
                  <c:v>505</c:v>
                </c:pt>
                <c:pt idx="173">
                  <c:v>506</c:v>
                </c:pt>
                <c:pt idx="174">
                  <c:v>507</c:v>
                </c:pt>
                <c:pt idx="175">
                  <c:v>508</c:v>
                </c:pt>
                <c:pt idx="176">
                  <c:v>509</c:v>
                </c:pt>
                <c:pt idx="177">
                  <c:v>510</c:v>
                </c:pt>
                <c:pt idx="178">
                  <c:v>511</c:v>
                </c:pt>
                <c:pt idx="179">
                  <c:v>512</c:v>
                </c:pt>
                <c:pt idx="180">
                  <c:v>513</c:v>
                </c:pt>
                <c:pt idx="181">
                  <c:v>514</c:v>
                </c:pt>
                <c:pt idx="182">
                  <c:v>515</c:v>
                </c:pt>
                <c:pt idx="183">
                  <c:v>516</c:v>
                </c:pt>
                <c:pt idx="184">
                  <c:v>517</c:v>
                </c:pt>
                <c:pt idx="185">
                  <c:v>518</c:v>
                </c:pt>
                <c:pt idx="186">
                  <c:v>519</c:v>
                </c:pt>
                <c:pt idx="187">
                  <c:v>520</c:v>
                </c:pt>
                <c:pt idx="188">
                  <c:v>521</c:v>
                </c:pt>
                <c:pt idx="189">
                  <c:v>522</c:v>
                </c:pt>
                <c:pt idx="190">
                  <c:v>523</c:v>
                </c:pt>
                <c:pt idx="191">
                  <c:v>524</c:v>
                </c:pt>
                <c:pt idx="192">
                  <c:v>525</c:v>
                </c:pt>
                <c:pt idx="193">
                  <c:v>526</c:v>
                </c:pt>
              </c:numCache>
            </c:numRef>
          </c:xVal>
          <c:yVal>
            <c:numRef>
              <c:f>'rmsf_rbd_s477n_e484a'!$F$2:$F$195</c:f>
              <c:numCache>
                <c:formatCode>General</c:formatCode>
                <c:ptCount val="194"/>
                <c:pt idx="0">
                  <c:v>2.8660000000000001</c:v>
                </c:pt>
                <c:pt idx="1">
                  <c:v>2.0860000000000003</c:v>
                </c:pt>
                <c:pt idx="2">
                  <c:v>1.52</c:v>
                </c:pt>
                <c:pt idx="3">
                  <c:v>0.79899999999999993</c:v>
                </c:pt>
                <c:pt idx="4">
                  <c:v>0.94299999999999995</c:v>
                </c:pt>
                <c:pt idx="5">
                  <c:v>1.1749999999999998</c:v>
                </c:pt>
                <c:pt idx="6">
                  <c:v>0.92600000000000005</c:v>
                </c:pt>
                <c:pt idx="7">
                  <c:v>1.7669999999999999</c:v>
                </c:pt>
                <c:pt idx="8">
                  <c:v>0.93600000000000005</c:v>
                </c:pt>
                <c:pt idx="9">
                  <c:v>1.1100000000000001</c:v>
                </c:pt>
                <c:pt idx="10">
                  <c:v>1.44</c:v>
                </c:pt>
                <c:pt idx="11">
                  <c:v>1.01</c:v>
                </c:pt>
                <c:pt idx="12">
                  <c:v>1.8260000000000001</c:v>
                </c:pt>
                <c:pt idx="13">
                  <c:v>2.8370000000000002</c:v>
                </c:pt>
                <c:pt idx="14">
                  <c:v>0.81500000000000006</c:v>
                </c:pt>
                <c:pt idx="15">
                  <c:v>0.58399999999999996</c:v>
                </c:pt>
                <c:pt idx="16">
                  <c:v>0.54500000000000004</c:v>
                </c:pt>
                <c:pt idx="17">
                  <c:v>0.505</c:v>
                </c:pt>
                <c:pt idx="18">
                  <c:v>0.6379999999999999</c:v>
                </c:pt>
                <c:pt idx="19">
                  <c:v>0.59799999999999998</c:v>
                </c:pt>
                <c:pt idx="20">
                  <c:v>0.52500000000000002</c:v>
                </c:pt>
                <c:pt idx="21">
                  <c:v>1.0549999999999999</c:v>
                </c:pt>
                <c:pt idx="22">
                  <c:v>0.625</c:v>
                </c:pt>
                <c:pt idx="23">
                  <c:v>1.5459999999999998</c:v>
                </c:pt>
                <c:pt idx="24">
                  <c:v>1.635</c:v>
                </c:pt>
                <c:pt idx="25">
                  <c:v>0.81699999999999995</c:v>
                </c:pt>
                <c:pt idx="26">
                  <c:v>0.93700000000000006</c:v>
                </c:pt>
                <c:pt idx="27">
                  <c:v>1.321</c:v>
                </c:pt>
                <c:pt idx="28">
                  <c:v>0.77</c:v>
                </c:pt>
                <c:pt idx="29">
                  <c:v>1.1739999999999999</c:v>
                </c:pt>
                <c:pt idx="30">
                  <c:v>1.0900000000000001</c:v>
                </c:pt>
                <c:pt idx="31">
                  <c:v>1.786</c:v>
                </c:pt>
                <c:pt idx="32">
                  <c:v>1.069</c:v>
                </c:pt>
                <c:pt idx="33">
                  <c:v>2.202</c:v>
                </c:pt>
                <c:pt idx="34">
                  <c:v>2.278</c:v>
                </c:pt>
                <c:pt idx="35">
                  <c:v>1.375</c:v>
                </c:pt>
                <c:pt idx="36">
                  <c:v>2.62</c:v>
                </c:pt>
                <c:pt idx="37">
                  <c:v>3.1109999999999998</c:v>
                </c:pt>
                <c:pt idx="38">
                  <c:v>2.36</c:v>
                </c:pt>
                <c:pt idx="39">
                  <c:v>2.476</c:v>
                </c:pt>
                <c:pt idx="40">
                  <c:v>2.218</c:v>
                </c:pt>
                <c:pt idx="41">
                  <c:v>1.34</c:v>
                </c:pt>
                <c:pt idx="42">
                  <c:v>1.119</c:v>
                </c:pt>
                <c:pt idx="43">
                  <c:v>1.0630000000000002</c:v>
                </c:pt>
                <c:pt idx="44">
                  <c:v>1.212</c:v>
                </c:pt>
                <c:pt idx="45">
                  <c:v>1.623</c:v>
                </c:pt>
                <c:pt idx="46">
                  <c:v>0.64</c:v>
                </c:pt>
                <c:pt idx="47">
                  <c:v>0.73499999999999999</c:v>
                </c:pt>
                <c:pt idx="48">
                  <c:v>0.94899999999999995</c:v>
                </c:pt>
                <c:pt idx="49">
                  <c:v>1.1279999999999999</c:v>
                </c:pt>
                <c:pt idx="50">
                  <c:v>1.0509999999999999</c:v>
                </c:pt>
                <c:pt idx="51">
                  <c:v>1.27</c:v>
                </c:pt>
                <c:pt idx="52">
                  <c:v>1.633</c:v>
                </c:pt>
                <c:pt idx="53">
                  <c:v>1.9159999999999999</c:v>
                </c:pt>
                <c:pt idx="54">
                  <c:v>1.3009999999999999</c:v>
                </c:pt>
                <c:pt idx="55">
                  <c:v>1.663</c:v>
                </c:pt>
                <c:pt idx="56">
                  <c:v>1.6569999999999998</c:v>
                </c:pt>
                <c:pt idx="57">
                  <c:v>1.0669999999999999</c:v>
                </c:pt>
                <c:pt idx="58">
                  <c:v>0.78100000000000003</c:v>
                </c:pt>
                <c:pt idx="59">
                  <c:v>0.78</c:v>
                </c:pt>
                <c:pt idx="60">
                  <c:v>1.0589999999999999</c:v>
                </c:pt>
                <c:pt idx="61">
                  <c:v>1.22</c:v>
                </c:pt>
                <c:pt idx="62">
                  <c:v>0.70799999999999996</c:v>
                </c:pt>
                <c:pt idx="63">
                  <c:v>0.81199999999999994</c:v>
                </c:pt>
                <c:pt idx="64">
                  <c:v>0.54600000000000004</c:v>
                </c:pt>
                <c:pt idx="65">
                  <c:v>0.51400000000000001</c:v>
                </c:pt>
                <c:pt idx="66">
                  <c:v>0.624</c:v>
                </c:pt>
                <c:pt idx="67">
                  <c:v>0.45699999999999996</c:v>
                </c:pt>
                <c:pt idx="68">
                  <c:v>0.66100000000000003</c:v>
                </c:pt>
                <c:pt idx="69">
                  <c:v>0.53699999999999992</c:v>
                </c:pt>
                <c:pt idx="70">
                  <c:v>0.89700000000000002</c:v>
                </c:pt>
                <c:pt idx="71">
                  <c:v>0.53500000000000003</c:v>
                </c:pt>
                <c:pt idx="72">
                  <c:v>1.056</c:v>
                </c:pt>
                <c:pt idx="73">
                  <c:v>0.97699999999999998</c:v>
                </c:pt>
                <c:pt idx="74">
                  <c:v>0.71400000000000008</c:v>
                </c:pt>
                <c:pt idx="75">
                  <c:v>1.5490000000000002</c:v>
                </c:pt>
                <c:pt idx="76">
                  <c:v>0.91300000000000003</c:v>
                </c:pt>
                <c:pt idx="77">
                  <c:v>0.59599999999999997</c:v>
                </c:pt>
                <c:pt idx="78">
                  <c:v>0.62</c:v>
                </c:pt>
                <c:pt idx="79">
                  <c:v>0.748</c:v>
                </c:pt>
                <c:pt idx="80">
                  <c:v>1.0539999999999998</c:v>
                </c:pt>
                <c:pt idx="81">
                  <c:v>1.01</c:v>
                </c:pt>
                <c:pt idx="82">
                  <c:v>0.88800000000000001</c:v>
                </c:pt>
                <c:pt idx="83">
                  <c:v>0.60199999999999998</c:v>
                </c:pt>
                <c:pt idx="84">
                  <c:v>0.90800000000000003</c:v>
                </c:pt>
                <c:pt idx="85">
                  <c:v>0.64600000000000002</c:v>
                </c:pt>
                <c:pt idx="86">
                  <c:v>0.59599999999999997</c:v>
                </c:pt>
                <c:pt idx="87">
                  <c:v>0.84000000000000008</c:v>
                </c:pt>
                <c:pt idx="88">
                  <c:v>0.622</c:v>
                </c:pt>
                <c:pt idx="89">
                  <c:v>0.42599999999999999</c:v>
                </c:pt>
                <c:pt idx="90">
                  <c:v>0.84799999999999998</c:v>
                </c:pt>
                <c:pt idx="91">
                  <c:v>0.81400000000000006</c:v>
                </c:pt>
                <c:pt idx="92">
                  <c:v>0.72499999999999998</c:v>
                </c:pt>
                <c:pt idx="93">
                  <c:v>0.71199999999999997</c:v>
                </c:pt>
                <c:pt idx="94">
                  <c:v>1.2570000000000001</c:v>
                </c:pt>
                <c:pt idx="95">
                  <c:v>1.5470000000000002</c:v>
                </c:pt>
                <c:pt idx="96">
                  <c:v>0.72599999999999998</c:v>
                </c:pt>
                <c:pt idx="97">
                  <c:v>0.88500000000000001</c:v>
                </c:pt>
                <c:pt idx="98">
                  <c:v>0.56699999999999995</c:v>
                </c:pt>
                <c:pt idx="99">
                  <c:v>0.53699999999999992</c:v>
                </c:pt>
                <c:pt idx="100">
                  <c:v>0.57799999999999996</c:v>
                </c:pt>
                <c:pt idx="101">
                  <c:v>0.65199999999999991</c:v>
                </c:pt>
                <c:pt idx="102">
                  <c:v>0.57299999999999995</c:v>
                </c:pt>
                <c:pt idx="103">
                  <c:v>0.58699999999999997</c:v>
                </c:pt>
                <c:pt idx="104">
                  <c:v>0.56599999999999995</c:v>
                </c:pt>
                <c:pt idx="105">
                  <c:v>0.51300000000000001</c:v>
                </c:pt>
                <c:pt idx="106">
                  <c:v>0.60399999999999998</c:v>
                </c:pt>
                <c:pt idx="107">
                  <c:v>1.6300000000000001</c:v>
                </c:pt>
                <c:pt idx="108">
                  <c:v>1.1840000000000002</c:v>
                </c:pt>
                <c:pt idx="109">
                  <c:v>0.58000000000000007</c:v>
                </c:pt>
                <c:pt idx="110">
                  <c:v>0.81</c:v>
                </c:pt>
                <c:pt idx="111">
                  <c:v>1.56</c:v>
                </c:pt>
                <c:pt idx="112">
                  <c:v>1.335</c:v>
                </c:pt>
                <c:pt idx="113">
                  <c:v>1.0780000000000001</c:v>
                </c:pt>
                <c:pt idx="114">
                  <c:v>0.89899999999999991</c:v>
                </c:pt>
                <c:pt idx="115">
                  <c:v>0.78100000000000003</c:v>
                </c:pt>
                <c:pt idx="116">
                  <c:v>3.0030000000000001</c:v>
                </c:pt>
                <c:pt idx="117">
                  <c:v>1.45</c:v>
                </c:pt>
                <c:pt idx="118">
                  <c:v>0.63900000000000001</c:v>
                </c:pt>
                <c:pt idx="119">
                  <c:v>0.74</c:v>
                </c:pt>
                <c:pt idx="120">
                  <c:v>0.54500000000000004</c:v>
                </c:pt>
                <c:pt idx="121">
                  <c:v>0.57599999999999996</c:v>
                </c:pt>
                <c:pt idx="122">
                  <c:v>0.71099999999999997</c:v>
                </c:pt>
                <c:pt idx="123">
                  <c:v>0.80699999999999994</c:v>
                </c:pt>
                <c:pt idx="124">
                  <c:v>0.70300000000000007</c:v>
                </c:pt>
                <c:pt idx="125">
                  <c:v>1.85</c:v>
                </c:pt>
                <c:pt idx="126">
                  <c:v>0.92200000000000004</c:v>
                </c:pt>
                <c:pt idx="127">
                  <c:v>0.96399999999999997</c:v>
                </c:pt>
                <c:pt idx="128">
                  <c:v>0.90200000000000002</c:v>
                </c:pt>
                <c:pt idx="129">
                  <c:v>1.5490000000000002</c:v>
                </c:pt>
                <c:pt idx="130">
                  <c:v>0.69300000000000006</c:v>
                </c:pt>
                <c:pt idx="131">
                  <c:v>0.66699999999999993</c:v>
                </c:pt>
                <c:pt idx="132">
                  <c:v>1.6159999999999999</c:v>
                </c:pt>
                <c:pt idx="133">
                  <c:v>1.3009999999999999</c:v>
                </c:pt>
                <c:pt idx="134">
                  <c:v>0.67900000000000005</c:v>
                </c:pt>
                <c:pt idx="135">
                  <c:v>0.98199999999999998</c:v>
                </c:pt>
                <c:pt idx="136">
                  <c:v>0.72199999999999998</c:v>
                </c:pt>
                <c:pt idx="137">
                  <c:v>0.82699999999999996</c:v>
                </c:pt>
                <c:pt idx="138">
                  <c:v>1.609</c:v>
                </c:pt>
                <c:pt idx="139">
                  <c:v>0.81</c:v>
                </c:pt>
                <c:pt idx="140">
                  <c:v>0.72099999999999997</c:v>
                </c:pt>
                <c:pt idx="141">
                  <c:v>1.0900000000000001</c:v>
                </c:pt>
                <c:pt idx="142">
                  <c:v>0.99500000000000011</c:v>
                </c:pt>
                <c:pt idx="143">
                  <c:v>1.1949999999999998</c:v>
                </c:pt>
                <c:pt idx="144">
                  <c:v>1.7080000000000002</c:v>
                </c:pt>
                <c:pt idx="145">
                  <c:v>1.653</c:v>
                </c:pt>
                <c:pt idx="146">
                  <c:v>1.49</c:v>
                </c:pt>
                <c:pt idx="147">
                  <c:v>0.95600000000000007</c:v>
                </c:pt>
                <c:pt idx="148">
                  <c:v>1.736</c:v>
                </c:pt>
                <c:pt idx="149">
                  <c:v>1.1910000000000001</c:v>
                </c:pt>
                <c:pt idx="150">
                  <c:v>1.3780000000000001</c:v>
                </c:pt>
                <c:pt idx="151">
                  <c:v>1.53</c:v>
                </c:pt>
                <c:pt idx="152">
                  <c:v>0.92399999999999993</c:v>
                </c:pt>
                <c:pt idx="153">
                  <c:v>1.355</c:v>
                </c:pt>
                <c:pt idx="154">
                  <c:v>0.90700000000000003</c:v>
                </c:pt>
                <c:pt idx="155">
                  <c:v>0.72199999999999998</c:v>
                </c:pt>
                <c:pt idx="156">
                  <c:v>0.89300000000000002</c:v>
                </c:pt>
                <c:pt idx="157">
                  <c:v>0.79299999999999993</c:v>
                </c:pt>
                <c:pt idx="158">
                  <c:v>0.67199999999999993</c:v>
                </c:pt>
                <c:pt idx="159">
                  <c:v>0.67</c:v>
                </c:pt>
                <c:pt idx="160">
                  <c:v>0.73599999999999999</c:v>
                </c:pt>
                <c:pt idx="161">
                  <c:v>0.68199999999999994</c:v>
                </c:pt>
                <c:pt idx="162">
                  <c:v>0.64900000000000002</c:v>
                </c:pt>
                <c:pt idx="163">
                  <c:v>0.82299999999999995</c:v>
                </c:pt>
                <c:pt idx="164">
                  <c:v>0.54500000000000004</c:v>
                </c:pt>
                <c:pt idx="165">
                  <c:v>1.3420000000000001</c:v>
                </c:pt>
                <c:pt idx="166">
                  <c:v>0.747</c:v>
                </c:pt>
                <c:pt idx="167">
                  <c:v>0.83299999999999996</c:v>
                </c:pt>
                <c:pt idx="168">
                  <c:v>0.627</c:v>
                </c:pt>
                <c:pt idx="169">
                  <c:v>0.59099999999999997</c:v>
                </c:pt>
                <c:pt idx="170">
                  <c:v>1.085</c:v>
                </c:pt>
                <c:pt idx="171">
                  <c:v>0.59699999999999998</c:v>
                </c:pt>
                <c:pt idx="172">
                  <c:v>0.88500000000000001</c:v>
                </c:pt>
                <c:pt idx="173">
                  <c:v>0.52300000000000002</c:v>
                </c:pt>
                <c:pt idx="174">
                  <c:v>0.42700000000000005</c:v>
                </c:pt>
                <c:pt idx="175">
                  <c:v>0.55500000000000005</c:v>
                </c:pt>
                <c:pt idx="176">
                  <c:v>0.55300000000000005</c:v>
                </c:pt>
                <c:pt idx="177">
                  <c:v>0.57299999999999995</c:v>
                </c:pt>
                <c:pt idx="178">
                  <c:v>0.57699999999999996</c:v>
                </c:pt>
                <c:pt idx="179">
                  <c:v>0.53900000000000003</c:v>
                </c:pt>
                <c:pt idx="180">
                  <c:v>0.73599999999999999</c:v>
                </c:pt>
                <c:pt idx="181">
                  <c:v>0.621</c:v>
                </c:pt>
                <c:pt idx="182">
                  <c:v>0.91899999999999993</c:v>
                </c:pt>
                <c:pt idx="183">
                  <c:v>1.603</c:v>
                </c:pt>
                <c:pt idx="184">
                  <c:v>2.0790000000000002</c:v>
                </c:pt>
                <c:pt idx="185">
                  <c:v>1.7680000000000002</c:v>
                </c:pt>
                <c:pt idx="186">
                  <c:v>2.9340000000000002</c:v>
                </c:pt>
                <c:pt idx="187">
                  <c:v>1.643</c:v>
                </c:pt>
                <c:pt idx="188">
                  <c:v>1.4080000000000001</c:v>
                </c:pt>
                <c:pt idx="189">
                  <c:v>1.006</c:v>
                </c:pt>
                <c:pt idx="190">
                  <c:v>1.03</c:v>
                </c:pt>
                <c:pt idx="191">
                  <c:v>0.77899999999999991</c:v>
                </c:pt>
                <c:pt idx="192">
                  <c:v>0.91100000000000003</c:v>
                </c:pt>
                <c:pt idx="193">
                  <c:v>1.6539999999999999</c:v>
                </c:pt>
              </c:numCache>
            </c:numRef>
          </c:yVal>
          <c:smooth val="0"/>
          <c:extLst>
            <c:ext xmlns:c16="http://schemas.microsoft.com/office/drawing/2014/chart" uri="{C3380CC4-5D6E-409C-BE32-E72D297353CC}">
              <c16:uniqueId val="{00000000-1F8D-451D-9F58-F339CB747770}"/>
            </c:ext>
          </c:extLst>
        </c:ser>
        <c:ser>
          <c:idx val="0"/>
          <c:order val="1"/>
          <c:tx>
            <c:strRef>
              <c:f>'rmsf_rbd_s477n_e484a'!$E$1</c:f>
              <c:strCache>
                <c:ptCount val="1"/>
                <c:pt idx="0">
                  <c:v>S477N-E484A</c:v>
                </c:pt>
              </c:strCache>
            </c:strRef>
          </c:tx>
          <c:spPr>
            <a:ln w="15875" cap="rnd">
              <a:solidFill>
                <a:srgbClr val="CC99FF"/>
              </a:solidFill>
              <a:round/>
            </a:ln>
            <a:effectLst/>
          </c:spPr>
          <c:marker>
            <c:symbol val="none"/>
          </c:marker>
          <c:xVal>
            <c:numRef>
              <c:f>'rmsf_rbd_s477n_e484a'!$D$2:$D$195</c:f>
              <c:numCache>
                <c:formatCode>General</c:formatCode>
                <c:ptCount val="194"/>
                <c:pt idx="0">
                  <c:v>333</c:v>
                </c:pt>
                <c:pt idx="1">
                  <c:v>334</c:v>
                </c:pt>
                <c:pt idx="2">
                  <c:v>335</c:v>
                </c:pt>
                <c:pt idx="3">
                  <c:v>336</c:v>
                </c:pt>
                <c:pt idx="4">
                  <c:v>337</c:v>
                </c:pt>
                <c:pt idx="5">
                  <c:v>338</c:v>
                </c:pt>
                <c:pt idx="6">
                  <c:v>339</c:v>
                </c:pt>
                <c:pt idx="7">
                  <c:v>340</c:v>
                </c:pt>
                <c:pt idx="8">
                  <c:v>341</c:v>
                </c:pt>
                <c:pt idx="9">
                  <c:v>342</c:v>
                </c:pt>
                <c:pt idx="10">
                  <c:v>343</c:v>
                </c:pt>
                <c:pt idx="11">
                  <c:v>344</c:v>
                </c:pt>
                <c:pt idx="12">
                  <c:v>345</c:v>
                </c:pt>
                <c:pt idx="13">
                  <c:v>346</c:v>
                </c:pt>
                <c:pt idx="14">
                  <c:v>347</c:v>
                </c:pt>
                <c:pt idx="15">
                  <c:v>348</c:v>
                </c:pt>
                <c:pt idx="16">
                  <c:v>349</c:v>
                </c:pt>
                <c:pt idx="17">
                  <c:v>350</c:v>
                </c:pt>
                <c:pt idx="18">
                  <c:v>351</c:v>
                </c:pt>
                <c:pt idx="19">
                  <c:v>352</c:v>
                </c:pt>
                <c:pt idx="20">
                  <c:v>353</c:v>
                </c:pt>
                <c:pt idx="21">
                  <c:v>354</c:v>
                </c:pt>
                <c:pt idx="22">
                  <c:v>355</c:v>
                </c:pt>
                <c:pt idx="23">
                  <c:v>356</c:v>
                </c:pt>
                <c:pt idx="24">
                  <c:v>357</c:v>
                </c:pt>
                <c:pt idx="25">
                  <c:v>358</c:v>
                </c:pt>
                <c:pt idx="26">
                  <c:v>359</c:v>
                </c:pt>
                <c:pt idx="27">
                  <c:v>360</c:v>
                </c:pt>
                <c:pt idx="28">
                  <c:v>361</c:v>
                </c:pt>
                <c:pt idx="29">
                  <c:v>362</c:v>
                </c:pt>
                <c:pt idx="30">
                  <c:v>363</c:v>
                </c:pt>
                <c:pt idx="31">
                  <c:v>364</c:v>
                </c:pt>
                <c:pt idx="32">
                  <c:v>365</c:v>
                </c:pt>
                <c:pt idx="33">
                  <c:v>366</c:v>
                </c:pt>
                <c:pt idx="34">
                  <c:v>367</c:v>
                </c:pt>
                <c:pt idx="35">
                  <c:v>368</c:v>
                </c:pt>
                <c:pt idx="36">
                  <c:v>369</c:v>
                </c:pt>
                <c:pt idx="37">
                  <c:v>370</c:v>
                </c:pt>
                <c:pt idx="38">
                  <c:v>371</c:v>
                </c:pt>
                <c:pt idx="39">
                  <c:v>372</c:v>
                </c:pt>
                <c:pt idx="40">
                  <c:v>373</c:v>
                </c:pt>
                <c:pt idx="41">
                  <c:v>374</c:v>
                </c:pt>
                <c:pt idx="42">
                  <c:v>375</c:v>
                </c:pt>
                <c:pt idx="43">
                  <c:v>376</c:v>
                </c:pt>
                <c:pt idx="44">
                  <c:v>377</c:v>
                </c:pt>
                <c:pt idx="45">
                  <c:v>378</c:v>
                </c:pt>
                <c:pt idx="46">
                  <c:v>379</c:v>
                </c:pt>
                <c:pt idx="47">
                  <c:v>380</c:v>
                </c:pt>
                <c:pt idx="48">
                  <c:v>381</c:v>
                </c:pt>
                <c:pt idx="49">
                  <c:v>382</c:v>
                </c:pt>
                <c:pt idx="50">
                  <c:v>383</c:v>
                </c:pt>
                <c:pt idx="51">
                  <c:v>384</c:v>
                </c:pt>
                <c:pt idx="52">
                  <c:v>385</c:v>
                </c:pt>
                <c:pt idx="53">
                  <c:v>386</c:v>
                </c:pt>
                <c:pt idx="54">
                  <c:v>387</c:v>
                </c:pt>
                <c:pt idx="55">
                  <c:v>388</c:v>
                </c:pt>
                <c:pt idx="56">
                  <c:v>389</c:v>
                </c:pt>
                <c:pt idx="57">
                  <c:v>390</c:v>
                </c:pt>
                <c:pt idx="58">
                  <c:v>391</c:v>
                </c:pt>
                <c:pt idx="59">
                  <c:v>392</c:v>
                </c:pt>
                <c:pt idx="60">
                  <c:v>393</c:v>
                </c:pt>
                <c:pt idx="61">
                  <c:v>394</c:v>
                </c:pt>
                <c:pt idx="62">
                  <c:v>395</c:v>
                </c:pt>
                <c:pt idx="63">
                  <c:v>396</c:v>
                </c:pt>
                <c:pt idx="64">
                  <c:v>397</c:v>
                </c:pt>
                <c:pt idx="65">
                  <c:v>398</c:v>
                </c:pt>
                <c:pt idx="66">
                  <c:v>399</c:v>
                </c:pt>
                <c:pt idx="67">
                  <c:v>400</c:v>
                </c:pt>
                <c:pt idx="68">
                  <c:v>401</c:v>
                </c:pt>
                <c:pt idx="69">
                  <c:v>402</c:v>
                </c:pt>
                <c:pt idx="70">
                  <c:v>403</c:v>
                </c:pt>
                <c:pt idx="71">
                  <c:v>404</c:v>
                </c:pt>
                <c:pt idx="72">
                  <c:v>405</c:v>
                </c:pt>
                <c:pt idx="73">
                  <c:v>406</c:v>
                </c:pt>
                <c:pt idx="74">
                  <c:v>407</c:v>
                </c:pt>
                <c:pt idx="75">
                  <c:v>408</c:v>
                </c:pt>
                <c:pt idx="76">
                  <c:v>409</c:v>
                </c:pt>
                <c:pt idx="77">
                  <c:v>410</c:v>
                </c:pt>
                <c:pt idx="78">
                  <c:v>411</c:v>
                </c:pt>
                <c:pt idx="79">
                  <c:v>412</c:v>
                </c:pt>
                <c:pt idx="80">
                  <c:v>413</c:v>
                </c:pt>
                <c:pt idx="81">
                  <c:v>414</c:v>
                </c:pt>
                <c:pt idx="82">
                  <c:v>415</c:v>
                </c:pt>
                <c:pt idx="83">
                  <c:v>416</c:v>
                </c:pt>
                <c:pt idx="84">
                  <c:v>417</c:v>
                </c:pt>
                <c:pt idx="85">
                  <c:v>418</c:v>
                </c:pt>
                <c:pt idx="86">
                  <c:v>419</c:v>
                </c:pt>
                <c:pt idx="87">
                  <c:v>420</c:v>
                </c:pt>
                <c:pt idx="88">
                  <c:v>421</c:v>
                </c:pt>
                <c:pt idx="89">
                  <c:v>422</c:v>
                </c:pt>
                <c:pt idx="90">
                  <c:v>423</c:v>
                </c:pt>
                <c:pt idx="91">
                  <c:v>424</c:v>
                </c:pt>
                <c:pt idx="92">
                  <c:v>425</c:v>
                </c:pt>
                <c:pt idx="93">
                  <c:v>426</c:v>
                </c:pt>
                <c:pt idx="94">
                  <c:v>427</c:v>
                </c:pt>
                <c:pt idx="95">
                  <c:v>428</c:v>
                </c:pt>
                <c:pt idx="96">
                  <c:v>429</c:v>
                </c:pt>
                <c:pt idx="97">
                  <c:v>430</c:v>
                </c:pt>
                <c:pt idx="98">
                  <c:v>431</c:v>
                </c:pt>
                <c:pt idx="99">
                  <c:v>432</c:v>
                </c:pt>
                <c:pt idx="100">
                  <c:v>433</c:v>
                </c:pt>
                <c:pt idx="101">
                  <c:v>434</c:v>
                </c:pt>
                <c:pt idx="102">
                  <c:v>435</c:v>
                </c:pt>
                <c:pt idx="103">
                  <c:v>436</c:v>
                </c:pt>
                <c:pt idx="104">
                  <c:v>437</c:v>
                </c:pt>
                <c:pt idx="105">
                  <c:v>438</c:v>
                </c:pt>
                <c:pt idx="106">
                  <c:v>439</c:v>
                </c:pt>
                <c:pt idx="107">
                  <c:v>440</c:v>
                </c:pt>
                <c:pt idx="108">
                  <c:v>441</c:v>
                </c:pt>
                <c:pt idx="109">
                  <c:v>442</c:v>
                </c:pt>
                <c:pt idx="110">
                  <c:v>443</c:v>
                </c:pt>
                <c:pt idx="111">
                  <c:v>444</c:v>
                </c:pt>
                <c:pt idx="112">
                  <c:v>445</c:v>
                </c:pt>
                <c:pt idx="113">
                  <c:v>446</c:v>
                </c:pt>
                <c:pt idx="114">
                  <c:v>447</c:v>
                </c:pt>
                <c:pt idx="115">
                  <c:v>448</c:v>
                </c:pt>
                <c:pt idx="116">
                  <c:v>449</c:v>
                </c:pt>
                <c:pt idx="117">
                  <c:v>450</c:v>
                </c:pt>
                <c:pt idx="118">
                  <c:v>451</c:v>
                </c:pt>
                <c:pt idx="119">
                  <c:v>452</c:v>
                </c:pt>
                <c:pt idx="120">
                  <c:v>453</c:v>
                </c:pt>
                <c:pt idx="121">
                  <c:v>454</c:v>
                </c:pt>
                <c:pt idx="122">
                  <c:v>455</c:v>
                </c:pt>
                <c:pt idx="123">
                  <c:v>456</c:v>
                </c:pt>
                <c:pt idx="124">
                  <c:v>457</c:v>
                </c:pt>
                <c:pt idx="125">
                  <c:v>458</c:v>
                </c:pt>
                <c:pt idx="126">
                  <c:v>459</c:v>
                </c:pt>
                <c:pt idx="127">
                  <c:v>460</c:v>
                </c:pt>
                <c:pt idx="128">
                  <c:v>461</c:v>
                </c:pt>
                <c:pt idx="129">
                  <c:v>462</c:v>
                </c:pt>
                <c:pt idx="130">
                  <c:v>463</c:v>
                </c:pt>
                <c:pt idx="131">
                  <c:v>464</c:v>
                </c:pt>
                <c:pt idx="132">
                  <c:v>465</c:v>
                </c:pt>
                <c:pt idx="133">
                  <c:v>466</c:v>
                </c:pt>
                <c:pt idx="134">
                  <c:v>467</c:v>
                </c:pt>
                <c:pt idx="135">
                  <c:v>468</c:v>
                </c:pt>
                <c:pt idx="136">
                  <c:v>469</c:v>
                </c:pt>
                <c:pt idx="137">
                  <c:v>470</c:v>
                </c:pt>
                <c:pt idx="138">
                  <c:v>471</c:v>
                </c:pt>
                <c:pt idx="139">
                  <c:v>472</c:v>
                </c:pt>
                <c:pt idx="140">
                  <c:v>473</c:v>
                </c:pt>
                <c:pt idx="141">
                  <c:v>474</c:v>
                </c:pt>
                <c:pt idx="142">
                  <c:v>475</c:v>
                </c:pt>
                <c:pt idx="143">
                  <c:v>476</c:v>
                </c:pt>
                <c:pt idx="144">
                  <c:v>477</c:v>
                </c:pt>
                <c:pt idx="145">
                  <c:v>478</c:v>
                </c:pt>
                <c:pt idx="146">
                  <c:v>479</c:v>
                </c:pt>
                <c:pt idx="147">
                  <c:v>480</c:v>
                </c:pt>
                <c:pt idx="148">
                  <c:v>481</c:v>
                </c:pt>
                <c:pt idx="149">
                  <c:v>482</c:v>
                </c:pt>
                <c:pt idx="150">
                  <c:v>483</c:v>
                </c:pt>
                <c:pt idx="151">
                  <c:v>484</c:v>
                </c:pt>
                <c:pt idx="152">
                  <c:v>485</c:v>
                </c:pt>
                <c:pt idx="153">
                  <c:v>486</c:v>
                </c:pt>
                <c:pt idx="154">
                  <c:v>487</c:v>
                </c:pt>
                <c:pt idx="155">
                  <c:v>488</c:v>
                </c:pt>
                <c:pt idx="156">
                  <c:v>489</c:v>
                </c:pt>
                <c:pt idx="157">
                  <c:v>490</c:v>
                </c:pt>
                <c:pt idx="158">
                  <c:v>491</c:v>
                </c:pt>
                <c:pt idx="159">
                  <c:v>492</c:v>
                </c:pt>
                <c:pt idx="160">
                  <c:v>493</c:v>
                </c:pt>
                <c:pt idx="161">
                  <c:v>494</c:v>
                </c:pt>
                <c:pt idx="162">
                  <c:v>495</c:v>
                </c:pt>
                <c:pt idx="163">
                  <c:v>496</c:v>
                </c:pt>
                <c:pt idx="164">
                  <c:v>497</c:v>
                </c:pt>
                <c:pt idx="165">
                  <c:v>498</c:v>
                </c:pt>
                <c:pt idx="166">
                  <c:v>499</c:v>
                </c:pt>
                <c:pt idx="167">
                  <c:v>500</c:v>
                </c:pt>
                <c:pt idx="168">
                  <c:v>501</c:v>
                </c:pt>
                <c:pt idx="169">
                  <c:v>502</c:v>
                </c:pt>
                <c:pt idx="170">
                  <c:v>503</c:v>
                </c:pt>
                <c:pt idx="171">
                  <c:v>504</c:v>
                </c:pt>
                <c:pt idx="172">
                  <c:v>505</c:v>
                </c:pt>
                <c:pt idx="173">
                  <c:v>506</c:v>
                </c:pt>
                <c:pt idx="174">
                  <c:v>507</c:v>
                </c:pt>
                <c:pt idx="175">
                  <c:v>508</c:v>
                </c:pt>
                <c:pt idx="176">
                  <c:v>509</c:v>
                </c:pt>
                <c:pt idx="177">
                  <c:v>510</c:v>
                </c:pt>
                <c:pt idx="178">
                  <c:v>511</c:v>
                </c:pt>
                <c:pt idx="179">
                  <c:v>512</c:v>
                </c:pt>
                <c:pt idx="180">
                  <c:v>513</c:v>
                </c:pt>
                <c:pt idx="181">
                  <c:v>514</c:v>
                </c:pt>
                <c:pt idx="182">
                  <c:v>515</c:v>
                </c:pt>
                <c:pt idx="183">
                  <c:v>516</c:v>
                </c:pt>
                <c:pt idx="184">
                  <c:v>517</c:v>
                </c:pt>
                <c:pt idx="185">
                  <c:v>518</c:v>
                </c:pt>
                <c:pt idx="186">
                  <c:v>519</c:v>
                </c:pt>
                <c:pt idx="187">
                  <c:v>520</c:v>
                </c:pt>
                <c:pt idx="188">
                  <c:v>521</c:v>
                </c:pt>
                <c:pt idx="189">
                  <c:v>522</c:v>
                </c:pt>
                <c:pt idx="190">
                  <c:v>523</c:v>
                </c:pt>
                <c:pt idx="191">
                  <c:v>524</c:v>
                </c:pt>
                <c:pt idx="192">
                  <c:v>525</c:v>
                </c:pt>
                <c:pt idx="193">
                  <c:v>526</c:v>
                </c:pt>
              </c:numCache>
            </c:numRef>
          </c:xVal>
          <c:yVal>
            <c:numRef>
              <c:f>'rmsf_rbd_s477n_e484a'!$E$2:$E$195</c:f>
              <c:numCache>
                <c:formatCode>General</c:formatCode>
                <c:ptCount val="194"/>
                <c:pt idx="0">
                  <c:v>2.41</c:v>
                </c:pt>
                <c:pt idx="1">
                  <c:v>1.9040000000000001</c:v>
                </c:pt>
                <c:pt idx="2">
                  <c:v>1.4549999999999998</c:v>
                </c:pt>
                <c:pt idx="3">
                  <c:v>0.82500000000000007</c:v>
                </c:pt>
                <c:pt idx="4">
                  <c:v>0.97299999999999998</c:v>
                </c:pt>
                <c:pt idx="5">
                  <c:v>1.341</c:v>
                </c:pt>
                <c:pt idx="6">
                  <c:v>1.117</c:v>
                </c:pt>
                <c:pt idx="7">
                  <c:v>1.6950000000000001</c:v>
                </c:pt>
                <c:pt idx="8">
                  <c:v>0.95399999999999996</c:v>
                </c:pt>
                <c:pt idx="9">
                  <c:v>1.085</c:v>
                </c:pt>
                <c:pt idx="10">
                  <c:v>1.3839999999999999</c:v>
                </c:pt>
                <c:pt idx="11">
                  <c:v>0.95200000000000007</c:v>
                </c:pt>
                <c:pt idx="12">
                  <c:v>1.669</c:v>
                </c:pt>
                <c:pt idx="13">
                  <c:v>2.6740000000000004</c:v>
                </c:pt>
                <c:pt idx="14">
                  <c:v>0.69099999999999995</c:v>
                </c:pt>
                <c:pt idx="15">
                  <c:v>0.57099999999999995</c:v>
                </c:pt>
                <c:pt idx="16">
                  <c:v>0.48599999999999999</c:v>
                </c:pt>
                <c:pt idx="17">
                  <c:v>0.498</c:v>
                </c:pt>
                <c:pt idx="18">
                  <c:v>0.54300000000000004</c:v>
                </c:pt>
                <c:pt idx="19">
                  <c:v>0.55800000000000005</c:v>
                </c:pt>
                <c:pt idx="20">
                  <c:v>0.50700000000000001</c:v>
                </c:pt>
                <c:pt idx="21">
                  <c:v>1.02</c:v>
                </c:pt>
                <c:pt idx="22">
                  <c:v>0.627</c:v>
                </c:pt>
                <c:pt idx="23">
                  <c:v>1.4549999999999998</c:v>
                </c:pt>
                <c:pt idx="24">
                  <c:v>1.4779999999999998</c:v>
                </c:pt>
                <c:pt idx="25">
                  <c:v>0.81199999999999994</c:v>
                </c:pt>
                <c:pt idx="26">
                  <c:v>0.91399999999999992</c:v>
                </c:pt>
                <c:pt idx="27">
                  <c:v>1.3339999999999999</c:v>
                </c:pt>
                <c:pt idx="28">
                  <c:v>0.7589999999999999</c:v>
                </c:pt>
                <c:pt idx="29">
                  <c:v>1.137</c:v>
                </c:pt>
                <c:pt idx="30">
                  <c:v>1.2330000000000001</c:v>
                </c:pt>
                <c:pt idx="31">
                  <c:v>1.625</c:v>
                </c:pt>
                <c:pt idx="32">
                  <c:v>0.90500000000000003</c:v>
                </c:pt>
                <c:pt idx="33">
                  <c:v>1.6389999999999998</c:v>
                </c:pt>
                <c:pt idx="34">
                  <c:v>1.6659999999999999</c:v>
                </c:pt>
                <c:pt idx="35">
                  <c:v>1.1319999999999999</c:v>
                </c:pt>
                <c:pt idx="36">
                  <c:v>1.9930000000000001</c:v>
                </c:pt>
                <c:pt idx="37">
                  <c:v>2.1179999999999999</c:v>
                </c:pt>
                <c:pt idx="38">
                  <c:v>1.5620000000000001</c:v>
                </c:pt>
                <c:pt idx="39">
                  <c:v>1.482</c:v>
                </c:pt>
                <c:pt idx="40">
                  <c:v>1.3050000000000002</c:v>
                </c:pt>
                <c:pt idx="41">
                  <c:v>0.88400000000000012</c:v>
                </c:pt>
                <c:pt idx="42">
                  <c:v>0.98100000000000009</c:v>
                </c:pt>
                <c:pt idx="43">
                  <c:v>1.0009999999999999</c:v>
                </c:pt>
                <c:pt idx="44">
                  <c:v>1.1100000000000001</c:v>
                </c:pt>
                <c:pt idx="45">
                  <c:v>1.5670000000000002</c:v>
                </c:pt>
                <c:pt idx="46">
                  <c:v>0.59499999999999997</c:v>
                </c:pt>
                <c:pt idx="47">
                  <c:v>0.71</c:v>
                </c:pt>
                <c:pt idx="48">
                  <c:v>0.84400000000000008</c:v>
                </c:pt>
                <c:pt idx="49">
                  <c:v>1.085</c:v>
                </c:pt>
                <c:pt idx="50">
                  <c:v>0.95399999999999996</c:v>
                </c:pt>
                <c:pt idx="51">
                  <c:v>1.083</c:v>
                </c:pt>
                <c:pt idx="52">
                  <c:v>1.508</c:v>
                </c:pt>
                <c:pt idx="53">
                  <c:v>2.0219999999999998</c:v>
                </c:pt>
                <c:pt idx="54">
                  <c:v>1.0900000000000001</c:v>
                </c:pt>
                <c:pt idx="55">
                  <c:v>1.6439999999999999</c:v>
                </c:pt>
                <c:pt idx="56">
                  <c:v>1.5840000000000001</c:v>
                </c:pt>
                <c:pt idx="57">
                  <c:v>1.083</c:v>
                </c:pt>
                <c:pt idx="58">
                  <c:v>0.88900000000000001</c:v>
                </c:pt>
                <c:pt idx="59">
                  <c:v>0.79100000000000004</c:v>
                </c:pt>
                <c:pt idx="60">
                  <c:v>1.286</c:v>
                </c:pt>
                <c:pt idx="61">
                  <c:v>1.6270000000000002</c:v>
                </c:pt>
                <c:pt idx="62">
                  <c:v>0.75800000000000001</c:v>
                </c:pt>
                <c:pt idx="63">
                  <c:v>0.88600000000000001</c:v>
                </c:pt>
                <c:pt idx="64">
                  <c:v>0.55699999999999994</c:v>
                </c:pt>
                <c:pt idx="65">
                  <c:v>0.52500000000000002</c:v>
                </c:pt>
                <c:pt idx="66">
                  <c:v>0.65900000000000003</c:v>
                </c:pt>
                <c:pt idx="67">
                  <c:v>0.44800000000000001</c:v>
                </c:pt>
                <c:pt idx="68">
                  <c:v>0.53600000000000003</c:v>
                </c:pt>
                <c:pt idx="69">
                  <c:v>0.50900000000000001</c:v>
                </c:pt>
                <c:pt idx="70">
                  <c:v>0.91200000000000003</c:v>
                </c:pt>
                <c:pt idx="71">
                  <c:v>0.53400000000000003</c:v>
                </c:pt>
                <c:pt idx="72">
                  <c:v>1.1400000000000001</c:v>
                </c:pt>
                <c:pt idx="73">
                  <c:v>1.05</c:v>
                </c:pt>
                <c:pt idx="74">
                  <c:v>0.65</c:v>
                </c:pt>
                <c:pt idx="75">
                  <c:v>1.7069999999999999</c:v>
                </c:pt>
                <c:pt idx="76">
                  <c:v>0.94200000000000006</c:v>
                </c:pt>
                <c:pt idx="77">
                  <c:v>0.55300000000000005</c:v>
                </c:pt>
                <c:pt idx="78">
                  <c:v>0.60399999999999998</c:v>
                </c:pt>
                <c:pt idx="79">
                  <c:v>0.72499999999999998</c:v>
                </c:pt>
                <c:pt idx="80">
                  <c:v>0.93500000000000005</c:v>
                </c:pt>
                <c:pt idx="81">
                  <c:v>0.94</c:v>
                </c:pt>
                <c:pt idx="82">
                  <c:v>0.76</c:v>
                </c:pt>
                <c:pt idx="83">
                  <c:v>0.59499999999999997</c:v>
                </c:pt>
                <c:pt idx="84">
                  <c:v>0.77200000000000002</c:v>
                </c:pt>
                <c:pt idx="85">
                  <c:v>0.60599999999999998</c:v>
                </c:pt>
                <c:pt idx="86">
                  <c:v>0.61399999999999999</c:v>
                </c:pt>
                <c:pt idx="87">
                  <c:v>0.77799999999999991</c:v>
                </c:pt>
                <c:pt idx="88">
                  <c:v>0.57899999999999996</c:v>
                </c:pt>
                <c:pt idx="89">
                  <c:v>0.41599999999999998</c:v>
                </c:pt>
                <c:pt idx="90">
                  <c:v>0.875</c:v>
                </c:pt>
                <c:pt idx="91">
                  <c:v>0.92100000000000004</c:v>
                </c:pt>
                <c:pt idx="92">
                  <c:v>0.71300000000000008</c:v>
                </c:pt>
                <c:pt idx="93">
                  <c:v>0.71900000000000008</c:v>
                </c:pt>
                <c:pt idx="94">
                  <c:v>1.3800000000000001</c:v>
                </c:pt>
                <c:pt idx="95">
                  <c:v>1.778</c:v>
                </c:pt>
                <c:pt idx="96">
                  <c:v>0.747</c:v>
                </c:pt>
                <c:pt idx="97">
                  <c:v>0.73899999999999988</c:v>
                </c:pt>
                <c:pt idx="98">
                  <c:v>0.54300000000000004</c:v>
                </c:pt>
                <c:pt idx="99">
                  <c:v>0.51100000000000001</c:v>
                </c:pt>
                <c:pt idx="100">
                  <c:v>0.55800000000000005</c:v>
                </c:pt>
                <c:pt idx="101">
                  <c:v>0.63500000000000001</c:v>
                </c:pt>
                <c:pt idx="102">
                  <c:v>0.53800000000000003</c:v>
                </c:pt>
                <c:pt idx="103">
                  <c:v>0.53699999999999992</c:v>
                </c:pt>
                <c:pt idx="104">
                  <c:v>0.52600000000000002</c:v>
                </c:pt>
                <c:pt idx="105">
                  <c:v>0.47800000000000004</c:v>
                </c:pt>
                <c:pt idx="106">
                  <c:v>0.56599999999999995</c:v>
                </c:pt>
                <c:pt idx="107">
                  <c:v>1.5690000000000002</c:v>
                </c:pt>
                <c:pt idx="108">
                  <c:v>1.155</c:v>
                </c:pt>
                <c:pt idx="109">
                  <c:v>0.54399999999999993</c:v>
                </c:pt>
                <c:pt idx="110">
                  <c:v>0.82299999999999995</c:v>
                </c:pt>
                <c:pt idx="111">
                  <c:v>1.617</c:v>
                </c:pt>
                <c:pt idx="112">
                  <c:v>1.169</c:v>
                </c:pt>
                <c:pt idx="113">
                  <c:v>0.97299999999999998</c:v>
                </c:pt>
                <c:pt idx="114">
                  <c:v>0.80600000000000005</c:v>
                </c:pt>
                <c:pt idx="115">
                  <c:v>0.75300000000000011</c:v>
                </c:pt>
                <c:pt idx="116">
                  <c:v>2.4849999999999999</c:v>
                </c:pt>
                <c:pt idx="117">
                  <c:v>1.343</c:v>
                </c:pt>
                <c:pt idx="118">
                  <c:v>0.48399999999999999</c:v>
                </c:pt>
                <c:pt idx="119">
                  <c:v>0.67500000000000004</c:v>
                </c:pt>
                <c:pt idx="120">
                  <c:v>0.505</c:v>
                </c:pt>
                <c:pt idx="121">
                  <c:v>0.56800000000000006</c:v>
                </c:pt>
                <c:pt idx="122">
                  <c:v>0.59299999999999997</c:v>
                </c:pt>
                <c:pt idx="123">
                  <c:v>0.64400000000000002</c:v>
                </c:pt>
                <c:pt idx="124">
                  <c:v>0.61799999999999999</c:v>
                </c:pt>
                <c:pt idx="125">
                  <c:v>1.851</c:v>
                </c:pt>
                <c:pt idx="126">
                  <c:v>0.88400000000000012</c:v>
                </c:pt>
                <c:pt idx="127">
                  <c:v>0.85299999999999998</c:v>
                </c:pt>
                <c:pt idx="128">
                  <c:v>0.7430000000000001</c:v>
                </c:pt>
                <c:pt idx="129">
                  <c:v>1.4979999999999998</c:v>
                </c:pt>
                <c:pt idx="130">
                  <c:v>0.68500000000000005</c:v>
                </c:pt>
                <c:pt idx="131">
                  <c:v>0.65400000000000003</c:v>
                </c:pt>
                <c:pt idx="132">
                  <c:v>1.4769999999999999</c:v>
                </c:pt>
                <c:pt idx="133">
                  <c:v>1.0190000000000001</c:v>
                </c:pt>
                <c:pt idx="134">
                  <c:v>0.82000000000000006</c:v>
                </c:pt>
                <c:pt idx="135">
                  <c:v>1.2130000000000001</c:v>
                </c:pt>
                <c:pt idx="136">
                  <c:v>0.86599999999999999</c:v>
                </c:pt>
                <c:pt idx="137">
                  <c:v>0.86499999999999999</c:v>
                </c:pt>
                <c:pt idx="138">
                  <c:v>1.6439999999999999</c:v>
                </c:pt>
                <c:pt idx="139">
                  <c:v>0.75700000000000001</c:v>
                </c:pt>
                <c:pt idx="140">
                  <c:v>0.65300000000000002</c:v>
                </c:pt>
                <c:pt idx="141">
                  <c:v>0.94500000000000006</c:v>
                </c:pt>
                <c:pt idx="142">
                  <c:v>0.875</c:v>
                </c:pt>
                <c:pt idx="143">
                  <c:v>1.028</c:v>
                </c:pt>
                <c:pt idx="144">
                  <c:v>1.7100000000000002</c:v>
                </c:pt>
                <c:pt idx="145">
                  <c:v>1.4779999999999998</c:v>
                </c:pt>
                <c:pt idx="146">
                  <c:v>1.3460000000000001</c:v>
                </c:pt>
                <c:pt idx="147">
                  <c:v>0.97100000000000009</c:v>
                </c:pt>
                <c:pt idx="148">
                  <c:v>1.8609999999999998</c:v>
                </c:pt>
                <c:pt idx="149">
                  <c:v>1.18</c:v>
                </c:pt>
                <c:pt idx="150">
                  <c:v>1.4349999999999998</c:v>
                </c:pt>
                <c:pt idx="151">
                  <c:v>1</c:v>
                </c:pt>
                <c:pt idx="152">
                  <c:v>0.86099999999999999</c:v>
                </c:pt>
                <c:pt idx="153">
                  <c:v>1.298</c:v>
                </c:pt>
                <c:pt idx="154">
                  <c:v>0.80199999999999994</c:v>
                </c:pt>
                <c:pt idx="155">
                  <c:v>0.68500000000000005</c:v>
                </c:pt>
                <c:pt idx="156">
                  <c:v>0.69500000000000006</c:v>
                </c:pt>
                <c:pt idx="157">
                  <c:v>0.81500000000000006</c:v>
                </c:pt>
                <c:pt idx="158">
                  <c:v>0.5</c:v>
                </c:pt>
                <c:pt idx="159">
                  <c:v>0.57200000000000006</c:v>
                </c:pt>
                <c:pt idx="160">
                  <c:v>0.56599999999999995</c:v>
                </c:pt>
                <c:pt idx="161">
                  <c:v>0.77100000000000002</c:v>
                </c:pt>
                <c:pt idx="162">
                  <c:v>0.501</c:v>
                </c:pt>
                <c:pt idx="163">
                  <c:v>0.59299999999999997</c:v>
                </c:pt>
                <c:pt idx="164">
                  <c:v>0.497</c:v>
                </c:pt>
                <c:pt idx="165">
                  <c:v>0.6419999999999999</c:v>
                </c:pt>
                <c:pt idx="166">
                  <c:v>0.68500000000000005</c:v>
                </c:pt>
                <c:pt idx="167">
                  <c:v>0.76700000000000002</c:v>
                </c:pt>
                <c:pt idx="168">
                  <c:v>0.55200000000000005</c:v>
                </c:pt>
                <c:pt idx="169">
                  <c:v>0.55300000000000005</c:v>
                </c:pt>
                <c:pt idx="170">
                  <c:v>1.0669999999999999</c:v>
                </c:pt>
                <c:pt idx="171">
                  <c:v>0.58000000000000007</c:v>
                </c:pt>
                <c:pt idx="172">
                  <c:v>0.70699999999999996</c:v>
                </c:pt>
                <c:pt idx="173">
                  <c:v>0.497</c:v>
                </c:pt>
                <c:pt idx="174">
                  <c:v>0.40300000000000002</c:v>
                </c:pt>
                <c:pt idx="175">
                  <c:v>0.505</c:v>
                </c:pt>
                <c:pt idx="176">
                  <c:v>0.51800000000000002</c:v>
                </c:pt>
                <c:pt idx="177">
                  <c:v>0.54500000000000004</c:v>
                </c:pt>
                <c:pt idx="178">
                  <c:v>0.55599999999999994</c:v>
                </c:pt>
                <c:pt idx="179">
                  <c:v>0.54200000000000004</c:v>
                </c:pt>
                <c:pt idx="180">
                  <c:v>0.79299999999999993</c:v>
                </c:pt>
                <c:pt idx="181">
                  <c:v>0.78500000000000003</c:v>
                </c:pt>
                <c:pt idx="182">
                  <c:v>0.92500000000000004</c:v>
                </c:pt>
                <c:pt idx="183">
                  <c:v>2.5829999999999997</c:v>
                </c:pt>
                <c:pt idx="184">
                  <c:v>2.5190000000000001</c:v>
                </c:pt>
                <c:pt idx="185">
                  <c:v>2.1120000000000001</c:v>
                </c:pt>
                <c:pt idx="186">
                  <c:v>3.2390000000000003</c:v>
                </c:pt>
                <c:pt idx="187">
                  <c:v>1.736</c:v>
                </c:pt>
                <c:pt idx="188">
                  <c:v>1.4790000000000001</c:v>
                </c:pt>
                <c:pt idx="189">
                  <c:v>1.03</c:v>
                </c:pt>
                <c:pt idx="190">
                  <c:v>1.2010000000000001</c:v>
                </c:pt>
                <c:pt idx="191">
                  <c:v>0.76400000000000001</c:v>
                </c:pt>
                <c:pt idx="192">
                  <c:v>1.08</c:v>
                </c:pt>
                <c:pt idx="193">
                  <c:v>2.024</c:v>
                </c:pt>
              </c:numCache>
            </c:numRef>
          </c:yVal>
          <c:smooth val="0"/>
          <c:extLst>
            <c:ext xmlns:c16="http://schemas.microsoft.com/office/drawing/2014/chart" uri="{C3380CC4-5D6E-409C-BE32-E72D297353CC}">
              <c16:uniqueId val="{00000001-1F8D-451D-9F58-F339CB747770}"/>
            </c:ext>
          </c:extLst>
        </c:ser>
        <c:dLbls>
          <c:showLegendKey val="0"/>
          <c:showVal val="0"/>
          <c:showCatName val="0"/>
          <c:showSerName val="0"/>
          <c:showPercent val="0"/>
          <c:showBubbleSize val="0"/>
        </c:dLbls>
        <c:axId val="909437919"/>
        <c:axId val="909444991"/>
      </c:scatterChart>
      <c:valAx>
        <c:axId val="909437919"/>
        <c:scaling>
          <c:orientation val="minMax"/>
          <c:max val="526"/>
          <c:min val="333"/>
        </c:scaling>
        <c:delete val="0"/>
        <c:axPos val="b"/>
        <c:title>
          <c:tx>
            <c:rich>
              <a:bodyPr rot="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b="1"/>
                  <a:t>Amino residues</a:t>
                </a:r>
              </a:p>
            </c:rich>
          </c:tx>
          <c:overlay val="0"/>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909444991"/>
        <c:crosses val="autoZero"/>
        <c:crossBetween val="midCat"/>
        <c:majorUnit val="30"/>
      </c:valAx>
      <c:valAx>
        <c:axId val="909444991"/>
        <c:scaling>
          <c:orientation val="minMax"/>
        </c:scaling>
        <c:delete val="0"/>
        <c:axPos val="l"/>
        <c:title>
          <c:tx>
            <c:rich>
              <a:bodyPr rot="-540000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b="1"/>
                  <a:t>RMSF (Å)</a:t>
                </a:r>
              </a:p>
            </c:rich>
          </c:tx>
          <c:overlay val="0"/>
          <c:spPr>
            <a:noFill/>
            <a:ln>
              <a:noFill/>
            </a:ln>
            <a:effectLst/>
          </c:spPr>
          <c:txPr>
            <a:bodyPr rot="-540000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909437919"/>
        <c:crosses val="autoZero"/>
        <c:crossBetween val="midCat"/>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1050">
          <a:solidFill>
            <a:sysClr val="windowText" lastClr="000000"/>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'rmsf_rbd_s477n_t478k_e484a'!$F$1</c:f>
              <c:strCache>
                <c:ptCount val="1"/>
                <c:pt idx="0">
                  <c:v>Wild-type RBD</c:v>
                </c:pt>
              </c:strCache>
            </c:strRef>
          </c:tx>
          <c:spPr>
            <a:ln w="15875" cap="rnd">
              <a:solidFill>
                <a:schemeClr val="tx1"/>
              </a:solidFill>
              <a:round/>
            </a:ln>
            <a:effectLst/>
          </c:spPr>
          <c:marker>
            <c:symbol val="none"/>
          </c:marker>
          <c:xVal>
            <c:numRef>
              <c:f>'rmsf_rbd_s477n_t478k_e484a'!$D$2:$D$195</c:f>
              <c:numCache>
                <c:formatCode>General</c:formatCode>
                <c:ptCount val="194"/>
                <c:pt idx="0">
                  <c:v>333</c:v>
                </c:pt>
                <c:pt idx="1">
                  <c:v>334</c:v>
                </c:pt>
                <c:pt idx="2">
                  <c:v>335</c:v>
                </c:pt>
                <c:pt idx="3">
                  <c:v>336</c:v>
                </c:pt>
                <c:pt idx="4">
                  <c:v>337</c:v>
                </c:pt>
                <c:pt idx="5">
                  <c:v>338</c:v>
                </c:pt>
                <c:pt idx="6">
                  <c:v>339</c:v>
                </c:pt>
                <c:pt idx="7">
                  <c:v>340</c:v>
                </c:pt>
                <c:pt idx="8">
                  <c:v>341</c:v>
                </c:pt>
                <c:pt idx="9">
                  <c:v>342</c:v>
                </c:pt>
                <c:pt idx="10">
                  <c:v>343</c:v>
                </c:pt>
                <c:pt idx="11">
                  <c:v>344</c:v>
                </c:pt>
                <c:pt idx="12">
                  <c:v>345</c:v>
                </c:pt>
                <c:pt idx="13">
                  <c:v>346</c:v>
                </c:pt>
                <c:pt idx="14">
                  <c:v>347</c:v>
                </c:pt>
                <c:pt idx="15">
                  <c:v>348</c:v>
                </c:pt>
                <c:pt idx="16">
                  <c:v>349</c:v>
                </c:pt>
                <c:pt idx="17">
                  <c:v>350</c:v>
                </c:pt>
                <c:pt idx="18">
                  <c:v>351</c:v>
                </c:pt>
                <c:pt idx="19">
                  <c:v>352</c:v>
                </c:pt>
                <c:pt idx="20">
                  <c:v>353</c:v>
                </c:pt>
                <c:pt idx="21">
                  <c:v>354</c:v>
                </c:pt>
                <c:pt idx="22">
                  <c:v>355</c:v>
                </c:pt>
                <c:pt idx="23">
                  <c:v>356</c:v>
                </c:pt>
                <c:pt idx="24">
                  <c:v>357</c:v>
                </c:pt>
                <c:pt idx="25">
                  <c:v>358</c:v>
                </c:pt>
                <c:pt idx="26">
                  <c:v>359</c:v>
                </c:pt>
                <c:pt idx="27">
                  <c:v>360</c:v>
                </c:pt>
                <c:pt idx="28">
                  <c:v>361</c:v>
                </c:pt>
                <c:pt idx="29">
                  <c:v>362</c:v>
                </c:pt>
                <c:pt idx="30">
                  <c:v>363</c:v>
                </c:pt>
                <c:pt idx="31">
                  <c:v>364</c:v>
                </c:pt>
                <c:pt idx="32">
                  <c:v>365</c:v>
                </c:pt>
                <c:pt idx="33">
                  <c:v>366</c:v>
                </c:pt>
                <c:pt idx="34">
                  <c:v>367</c:v>
                </c:pt>
                <c:pt idx="35">
                  <c:v>368</c:v>
                </c:pt>
                <c:pt idx="36">
                  <c:v>369</c:v>
                </c:pt>
                <c:pt idx="37">
                  <c:v>370</c:v>
                </c:pt>
                <c:pt idx="38">
                  <c:v>371</c:v>
                </c:pt>
                <c:pt idx="39">
                  <c:v>372</c:v>
                </c:pt>
                <c:pt idx="40">
                  <c:v>373</c:v>
                </c:pt>
                <c:pt idx="41">
                  <c:v>374</c:v>
                </c:pt>
                <c:pt idx="42">
                  <c:v>375</c:v>
                </c:pt>
                <c:pt idx="43">
                  <c:v>376</c:v>
                </c:pt>
                <c:pt idx="44">
                  <c:v>377</c:v>
                </c:pt>
                <c:pt idx="45">
                  <c:v>378</c:v>
                </c:pt>
                <c:pt idx="46">
                  <c:v>379</c:v>
                </c:pt>
                <c:pt idx="47">
                  <c:v>380</c:v>
                </c:pt>
                <c:pt idx="48">
                  <c:v>381</c:v>
                </c:pt>
                <c:pt idx="49">
                  <c:v>382</c:v>
                </c:pt>
                <c:pt idx="50">
                  <c:v>383</c:v>
                </c:pt>
                <c:pt idx="51">
                  <c:v>384</c:v>
                </c:pt>
                <c:pt idx="52">
                  <c:v>385</c:v>
                </c:pt>
                <c:pt idx="53">
                  <c:v>386</c:v>
                </c:pt>
                <c:pt idx="54">
                  <c:v>387</c:v>
                </c:pt>
                <c:pt idx="55">
                  <c:v>388</c:v>
                </c:pt>
                <c:pt idx="56">
                  <c:v>389</c:v>
                </c:pt>
                <c:pt idx="57">
                  <c:v>390</c:v>
                </c:pt>
                <c:pt idx="58">
                  <c:v>391</c:v>
                </c:pt>
                <c:pt idx="59">
                  <c:v>392</c:v>
                </c:pt>
                <c:pt idx="60">
                  <c:v>393</c:v>
                </c:pt>
                <c:pt idx="61">
                  <c:v>394</c:v>
                </c:pt>
                <c:pt idx="62">
                  <c:v>395</c:v>
                </c:pt>
                <c:pt idx="63">
                  <c:v>396</c:v>
                </c:pt>
                <c:pt idx="64">
                  <c:v>397</c:v>
                </c:pt>
                <c:pt idx="65">
                  <c:v>398</c:v>
                </c:pt>
                <c:pt idx="66">
                  <c:v>399</c:v>
                </c:pt>
                <c:pt idx="67">
                  <c:v>400</c:v>
                </c:pt>
                <c:pt idx="68">
                  <c:v>401</c:v>
                </c:pt>
                <c:pt idx="69">
                  <c:v>402</c:v>
                </c:pt>
                <c:pt idx="70">
                  <c:v>403</c:v>
                </c:pt>
                <c:pt idx="71">
                  <c:v>404</c:v>
                </c:pt>
                <c:pt idx="72">
                  <c:v>405</c:v>
                </c:pt>
                <c:pt idx="73">
                  <c:v>406</c:v>
                </c:pt>
                <c:pt idx="74">
                  <c:v>407</c:v>
                </c:pt>
                <c:pt idx="75">
                  <c:v>408</c:v>
                </c:pt>
                <c:pt idx="76">
                  <c:v>409</c:v>
                </c:pt>
                <c:pt idx="77">
                  <c:v>410</c:v>
                </c:pt>
                <c:pt idx="78">
                  <c:v>411</c:v>
                </c:pt>
                <c:pt idx="79">
                  <c:v>412</c:v>
                </c:pt>
                <c:pt idx="80">
                  <c:v>413</c:v>
                </c:pt>
                <c:pt idx="81">
                  <c:v>414</c:v>
                </c:pt>
                <c:pt idx="82">
                  <c:v>415</c:v>
                </c:pt>
                <c:pt idx="83">
                  <c:v>416</c:v>
                </c:pt>
                <c:pt idx="84">
                  <c:v>417</c:v>
                </c:pt>
                <c:pt idx="85">
                  <c:v>418</c:v>
                </c:pt>
                <c:pt idx="86">
                  <c:v>419</c:v>
                </c:pt>
                <c:pt idx="87">
                  <c:v>420</c:v>
                </c:pt>
                <c:pt idx="88">
                  <c:v>421</c:v>
                </c:pt>
                <c:pt idx="89">
                  <c:v>422</c:v>
                </c:pt>
                <c:pt idx="90">
                  <c:v>423</c:v>
                </c:pt>
                <c:pt idx="91">
                  <c:v>424</c:v>
                </c:pt>
                <c:pt idx="92">
                  <c:v>425</c:v>
                </c:pt>
                <c:pt idx="93">
                  <c:v>426</c:v>
                </c:pt>
                <c:pt idx="94">
                  <c:v>427</c:v>
                </c:pt>
                <c:pt idx="95">
                  <c:v>428</c:v>
                </c:pt>
                <c:pt idx="96">
                  <c:v>429</c:v>
                </c:pt>
                <c:pt idx="97">
                  <c:v>430</c:v>
                </c:pt>
                <c:pt idx="98">
                  <c:v>431</c:v>
                </c:pt>
                <c:pt idx="99">
                  <c:v>432</c:v>
                </c:pt>
                <c:pt idx="100">
                  <c:v>433</c:v>
                </c:pt>
                <c:pt idx="101">
                  <c:v>434</c:v>
                </c:pt>
                <c:pt idx="102">
                  <c:v>435</c:v>
                </c:pt>
                <c:pt idx="103">
                  <c:v>436</c:v>
                </c:pt>
                <c:pt idx="104">
                  <c:v>437</c:v>
                </c:pt>
                <c:pt idx="105">
                  <c:v>438</c:v>
                </c:pt>
                <c:pt idx="106">
                  <c:v>439</c:v>
                </c:pt>
                <c:pt idx="107">
                  <c:v>440</c:v>
                </c:pt>
                <c:pt idx="108">
                  <c:v>441</c:v>
                </c:pt>
                <c:pt idx="109">
                  <c:v>442</c:v>
                </c:pt>
                <c:pt idx="110">
                  <c:v>443</c:v>
                </c:pt>
                <c:pt idx="111">
                  <c:v>444</c:v>
                </c:pt>
                <c:pt idx="112">
                  <c:v>445</c:v>
                </c:pt>
                <c:pt idx="113">
                  <c:v>446</c:v>
                </c:pt>
                <c:pt idx="114">
                  <c:v>447</c:v>
                </c:pt>
                <c:pt idx="115">
                  <c:v>448</c:v>
                </c:pt>
                <c:pt idx="116">
                  <c:v>449</c:v>
                </c:pt>
                <c:pt idx="117">
                  <c:v>450</c:v>
                </c:pt>
                <c:pt idx="118">
                  <c:v>451</c:v>
                </c:pt>
                <c:pt idx="119">
                  <c:v>452</c:v>
                </c:pt>
                <c:pt idx="120">
                  <c:v>453</c:v>
                </c:pt>
                <c:pt idx="121">
                  <c:v>454</c:v>
                </c:pt>
                <c:pt idx="122">
                  <c:v>455</c:v>
                </c:pt>
                <c:pt idx="123">
                  <c:v>456</c:v>
                </c:pt>
                <c:pt idx="124">
                  <c:v>457</c:v>
                </c:pt>
                <c:pt idx="125">
                  <c:v>458</c:v>
                </c:pt>
                <c:pt idx="126">
                  <c:v>459</c:v>
                </c:pt>
                <c:pt idx="127">
                  <c:v>460</c:v>
                </c:pt>
                <c:pt idx="128">
                  <c:v>461</c:v>
                </c:pt>
                <c:pt idx="129">
                  <c:v>462</c:v>
                </c:pt>
                <c:pt idx="130">
                  <c:v>463</c:v>
                </c:pt>
                <c:pt idx="131">
                  <c:v>464</c:v>
                </c:pt>
                <c:pt idx="132">
                  <c:v>465</c:v>
                </c:pt>
                <c:pt idx="133">
                  <c:v>466</c:v>
                </c:pt>
                <c:pt idx="134">
                  <c:v>467</c:v>
                </c:pt>
                <c:pt idx="135">
                  <c:v>468</c:v>
                </c:pt>
                <c:pt idx="136">
                  <c:v>469</c:v>
                </c:pt>
                <c:pt idx="137">
                  <c:v>470</c:v>
                </c:pt>
                <c:pt idx="138">
                  <c:v>471</c:v>
                </c:pt>
                <c:pt idx="139">
                  <c:v>472</c:v>
                </c:pt>
                <c:pt idx="140">
                  <c:v>473</c:v>
                </c:pt>
                <c:pt idx="141">
                  <c:v>474</c:v>
                </c:pt>
                <c:pt idx="142">
                  <c:v>475</c:v>
                </c:pt>
                <c:pt idx="143">
                  <c:v>476</c:v>
                </c:pt>
                <c:pt idx="144">
                  <c:v>477</c:v>
                </c:pt>
                <c:pt idx="145">
                  <c:v>478</c:v>
                </c:pt>
                <c:pt idx="146">
                  <c:v>479</c:v>
                </c:pt>
                <c:pt idx="147">
                  <c:v>480</c:v>
                </c:pt>
                <c:pt idx="148">
                  <c:v>481</c:v>
                </c:pt>
                <c:pt idx="149">
                  <c:v>482</c:v>
                </c:pt>
                <c:pt idx="150">
                  <c:v>483</c:v>
                </c:pt>
                <c:pt idx="151">
                  <c:v>484</c:v>
                </c:pt>
                <c:pt idx="152">
                  <c:v>485</c:v>
                </c:pt>
                <c:pt idx="153">
                  <c:v>486</c:v>
                </c:pt>
                <c:pt idx="154">
                  <c:v>487</c:v>
                </c:pt>
                <c:pt idx="155">
                  <c:v>488</c:v>
                </c:pt>
                <c:pt idx="156">
                  <c:v>489</c:v>
                </c:pt>
                <c:pt idx="157">
                  <c:v>490</c:v>
                </c:pt>
                <c:pt idx="158">
                  <c:v>491</c:v>
                </c:pt>
                <c:pt idx="159">
                  <c:v>492</c:v>
                </c:pt>
                <c:pt idx="160">
                  <c:v>493</c:v>
                </c:pt>
                <c:pt idx="161">
                  <c:v>494</c:v>
                </c:pt>
                <c:pt idx="162">
                  <c:v>495</c:v>
                </c:pt>
                <c:pt idx="163">
                  <c:v>496</c:v>
                </c:pt>
                <c:pt idx="164">
                  <c:v>497</c:v>
                </c:pt>
                <c:pt idx="165">
                  <c:v>498</c:v>
                </c:pt>
                <c:pt idx="166">
                  <c:v>499</c:v>
                </c:pt>
                <c:pt idx="167">
                  <c:v>500</c:v>
                </c:pt>
                <c:pt idx="168">
                  <c:v>501</c:v>
                </c:pt>
                <c:pt idx="169">
                  <c:v>502</c:v>
                </c:pt>
                <c:pt idx="170">
                  <c:v>503</c:v>
                </c:pt>
                <c:pt idx="171">
                  <c:v>504</c:v>
                </c:pt>
                <c:pt idx="172">
                  <c:v>505</c:v>
                </c:pt>
                <c:pt idx="173">
                  <c:v>506</c:v>
                </c:pt>
                <c:pt idx="174">
                  <c:v>507</c:v>
                </c:pt>
                <c:pt idx="175">
                  <c:v>508</c:v>
                </c:pt>
                <c:pt idx="176">
                  <c:v>509</c:v>
                </c:pt>
                <c:pt idx="177">
                  <c:v>510</c:v>
                </c:pt>
                <c:pt idx="178">
                  <c:v>511</c:v>
                </c:pt>
                <c:pt idx="179">
                  <c:v>512</c:v>
                </c:pt>
                <c:pt idx="180">
                  <c:v>513</c:v>
                </c:pt>
                <c:pt idx="181">
                  <c:v>514</c:v>
                </c:pt>
                <c:pt idx="182">
                  <c:v>515</c:v>
                </c:pt>
                <c:pt idx="183">
                  <c:v>516</c:v>
                </c:pt>
                <c:pt idx="184">
                  <c:v>517</c:v>
                </c:pt>
                <c:pt idx="185">
                  <c:v>518</c:v>
                </c:pt>
                <c:pt idx="186">
                  <c:v>519</c:v>
                </c:pt>
                <c:pt idx="187">
                  <c:v>520</c:v>
                </c:pt>
                <c:pt idx="188">
                  <c:v>521</c:v>
                </c:pt>
                <c:pt idx="189">
                  <c:v>522</c:v>
                </c:pt>
                <c:pt idx="190">
                  <c:v>523</c:v>
                </c:pt>
                <c:pt idx="191">
                  <c:v>524</c:v>
                </c:pt>
                <c:pt idx="192">
                  <c:v>525</c:v>
                </c:pt>
                <c:pt idx="193">
                  <c:v>526</c:v>
                </c:pt>
              </c:numCache>
            </c:numRef>
          </c:xVal>
          <c:yVal>
            <c:numRef>
              <c:f>'rmsf_rbd_s477n_t478k_e484a'!$F$2:$F$195</c:f>
              <c:numCache>
                <c:formatCode>General</c:formatCode>
                <c:ptCount val="194"/>
                <c:pt idx="0">
                  <c:v>2.8660000000000001</c:v>
                </c:pt>
                <c:pt idx="1">
                  <c:v>2.0860000000000003</c:v>
                </c:pt>
                <c:pt idx="2">
                  <c:v>1.52</c:v>
                </c:pt>
                <c:pt idx="3">
                  <c:v>0.79899999999999993</c:v>
                </c:pt>
                <c:pt idx="4">
                  <c:v>0.94299999999999995</c:v>
                </c:pt>
                <c:pt idx="5">
                  <c:v>1.1749999999999998</c:v>
                </c:pt>
                <c:pt idx="6">
                  <c:v>0.92600000000000005</c:v>
                </c:pt>
                <c:pt idx="7">
                  <c:v>1.7669999999999999</c:v>
                </c:pt>
                <c:pt idx="8">
                  <c:v>0.93600000000000005</c:v>
                </c:pt>
                <c:pt idx="9">
                  <c:v>1.1100000000000001</c:v>
                </c:pt>
                <c:pt idx="10">
                  <c:v>1.44</c:v>
                </c:pt>
                <c:pt idx="11">
                  <c:v>1.01</c:v>
                </c:pt>
                <c:pt idx="12">
                  <c:v>1.8260000000000001</c:v>
                </c:pt>
                <c:pt idx="13">
                  <c:v>2.8370000000000002</c:v>
                </c:pt>
                <c:pt idx="14">
                  <c:v>0.81500000000000006</c:v>
                </c:pt>
                <c:pt idx="15">
                  <c:v>0.58399999999999996</c:v>
                </c:pt>
                <c:pt idx="16">
                  <c:v>0.54500000000000004</c:v>
                </c:pt>
                <c:pt idx="17">
                  <c:v>0.505</c:v>
                </c:pt>
                <c:pt idx="18">
                  <c:v>0.6379999999999999</c:v>
                </c:pt>
                <c:pt idx="19">
                  <c:v>0.59799999999999998</c:v>
                </c:pt>
                <c:pt idx="20">
                  <c:v>0.52500000000000002</c:v>
                </c:pt>
                <c:pt idx="21">
                  <c:v>1.0549999999999999</c:v>
                </c:pt>
                <c:pt idx="22">
                  <c:v>0.625</c:v>
                </c:pt>
                <c:pt idx="23">
                  <c:v>1.5459999999999998</c:v>
                </c:pt>
                <c:pt idx="24">
                  <c:v>1.635</c:v>
                </c:pt>
                <c:pt idx="25">
                  <c:v>0.81699999999999995</c:v>
                </c:pt>
                <c:pt idx="26">
                  <c:v>0.93700000000000006</c:v>
                </c:pt>
                <c:pt idx="27">
                  <c:v>1.321</c:v>
                </c:pt>
                <c:pt idx="28">
                  <c:v>0.77</c:v>
                </c:pt>
                <c:pt idx="29">
                  <c:v>1.1739999999999999</c:v>
                </c:pt>
                <c:pt idx="30">
                  <c:v>1.0900000000000001</c:v>
                </c:pt>
                <c:pt idx="31">
                  <c:v>1.786</c:v>
                </c:pt>
                <c:pt idx="32">
                  <c:v>1.069</c:v>
                </c:pt>
                <c:pt idx="33">
                  <c:v>2.202</c:v>
                </c:pt>
                <c:pt idx="34">
                  <c:v>2.278</c:v>
                </c:pt>
                <c:pt idx="35">
                  <c:v>1.375</c:v>
                </c:pt>
                <c:pt idx="36">
                  <c:v>2.62</c:v>
                </c:pt>
                <c:pt idx="37">
                  <c:v>3.1109999999999998</c:v>
                </c:pt>
                <c:pt idx="38">
                  <c:v>2.36</c:v>
                </c:pt>
                <c:pt idx="39">
                  <c:v>2.476</c:v>
                </c:pt>
                <c:pt idx="40">
                  <c:v>2.218</c:v>
                </c:pt>
                <c:pt idx="41">
                  <c:v>1.34</c:v>
                </c:pt>
                <c:pt idx="42">
                  <c:v>1.119</c:v>
                </c:pt>
                <c:pt idx="43">
                  <c:v>1.0630000000000002</c:v>
                </c:pt>
                <c:pt idx="44">
                  <c:v>1.212</c:v>
                </c:pt>
                <c:pt idx="45">
                  <c:v>1.623</c:v>
                </c:pt>
                <c:pt idx="46">
                  <c:v>0.64</c:v>
                </c:pt>
                <c:pt idx="47">
                  <c:v>0.73499999999999999</c:v>
                </c:pt>
                <c:pt idx="48">
                  <c:v>0.94899999999999995</c:v>
                </c:pt>
                <c:pt idx="49">
                  <c:v>1.1279999999999999</c:v>
                </c:pt>
                <c:pt idx="50">
                  <c:v>1.0509999999999999</c:v>
                </c:pt>
                <c:pt idx="51">
                  <c:v>1.27</c:v>
                </c:pt>
                <c:pt idx="52">
                  <c:v>1.633</c:v>
                </c:pt>
                <c:pt idx="53">
                  <c:v>1.9159999999999999</c:v>
                </c:pt>
                <c:pt idx="54">
                  <c:v>1.3009999999999999</c:v>
                </c:pt>
                <c:pt idx="55">
                  <c:v>1.663</c:v>
                </c:pt>
                <c:pt idx="56">
                  <c:v>1.6569999999999998</c:v>
                </c:pt>
                <c:pt idx="57">
                  <c:v>1.0669999999999999</c:v>
                </c:pt>
                <c:pt idx="58">
                  <c:v>0.78100000000000003</c:v>
                </c:pt>
                <c:pt idx="59">
                  <c:v>0.78</c:v>
                </c:pt>
                <c:pt idx="60">
                  <c:v>1.0589999999999999</c:v>
                </c:pt>
                <c:pt idx="61">
                  <c:v>1.22</c:v>
                </c:pt>
                <c:pt idx="62">
                  <c:v>0.70799999999999996</c:v>
                </c:pt>
                <c:pt idx="63">
                  <c:v>0.81199999999999994</c:v>
                </c:pt>
                <c:pt idx="64">
                  <c:v>0.54600000000000004</c:v>
                </c:pt>
                <c:pt idx="65">
                  <c:v>0.51400000000000001</c:v>
                </c:pt>
                <c:pt idx="66">
                  <c:v>0.624</c:v>
                </c:pt>
                <c:pt idx="67">
                  <c:v>0.45699999999999996</c:v>
                </c:pt>
                <c:pt idx="68">
                  <c:v>0.66100000000000003</c:v>
                </c:pt>
                <c:pt idx="69">
                  <c:v>0.53699999999999992</c:v>
                </c:pt>
                <c:pt idx="70">
                  <c:v>0.89700000000000002</c:v>
                </c:pt>
                <c:pt idx="71">
                  <c:v>0.53500000000000003</c:v>
                </c:pt>
                <c:pt idx="72">
                  <c:v>1.056</c:v>
                </c:pt>
                <c:pt idx="73">
                  <c:v>0.97699999999999998</c:v>
                </c:pt>
                <c:pt idx="74">
                  <c:v>0.71400000000000008</c:v>
                </c:pt>
                <c:pt idx="75">
                  <c:v>1.5490000000000002</c:v>
                </c:pt>
                <c:pt idx="76">
                  <c:v>0.91300000000000003</c:v>
                </c:pt>
                <c:pt idx="77">
                  <c:v>0.59599999999999997</c:v>
                </c:pt>
                <c:pt idx="78">
                  <c:v>0.62</c:v>
                </c:pt>
                <c:pt idx="79">
                  <c:v>0.748</c:v>
                </c:pt>
                <c:pt idx="80">
                  <c:v>1.0539999999999998</c:v>
                </c:pt>
                <c:pt idx="81">
                  <c:v>1.01</c:v>
                </c:pt>
                <c:pt idx="82">
                  <c:v>0.88800000000000001</c:v>
                </c:pt>
                <c:pt idx="83">
                  <c:v>0.60199999999999998</c:v>
                </c:pt>
                <c:pt idx="84">
                  <c:v>0.90800000000000003</c:v>
                </c:pt>
                <c:pt idx="85">
                  <c:v>0.64600000000000002</c:v>
                </c:pt>
                <c:pt idx="86">
                  <c:v>0.59599999999999997</c:v>
                </c:pt>
                <c:pt idx="87">
                  <c:v>0.84000000000000008</c:v>
                </c:pt>
                <c:pt idx="88">
                  <c:v>0.622</c:v>
                </c:pt>
                <c:pt idx="89">
                  <c:v>0.42599999999999999</c:v>
                </c:pt>
                <c:pt idx="90">
                  <c:v>0.84799999999999998</c:v>
                </c:pt>
                <c:pt idx="91">
                  <c:v>0.81400000000000006</c:v>
                </c:pt>
                <c:pt idx="92">
                  <c:v>0.72499999999999998</c:v>
                </c:pt>
                <c:pt idx="93">
                  <c:v>0.71199999999999997</c:v>
                </c:pt>
                <c:pt idx="94">
                  <c:v>1.2570000000000001</c:v>
                </c:pt>
                <c:pt idx="95">
                  <c:v>1.5470000000000002</c:v>
                </c:pt>
                <c:pt idx="96">
                  <c:v>0.72599999999999998</c:v>
                </c:pt>
                <c:pt idx="97">
                  <c:v>0.88500000000000001</c:v>
                </c:pt>
                <c:pt idx="98">
                  <c:v>0.56699999999999995</c:v>
                </c:pt>
                <c:pt idx="99">
                  <c:v>0.53699999999999992</c:v>
                </c:pt>
                <c:pt idx="100">
                  <c:v>0.57799999999999996</c:v>
                </c:pt>
                <c:pt idx="101">
                  <c:v>0.65199999999999991</c:v>
                </c:pt>
                <c:pt idx="102">
                  <c:v>0.57299999999999995</c:v>
                </c:pt>
                <c:pt idx="103">
                  <c:v>0.58699999999999997</c:v>
                </c:pt>
                <c:pt idx="104">
                  <c:v>0.56599999999999995</c:v>
                </c:pt>
                <c:pt idx="105">
                  <c:v>0.51300000000000001</c:v>
                </c:pt>
                <c:pt idx="106">
                  <c:v>0.60399999999999998</c:v>
                </c:pt>
                <c:pt idx="107">
                  <c:v>1.6300000000000001</c:v>
                </c:pt>
                <c:pt idx="108">
                  <c:v>1.1840000000000002</c:v>
                </c:pt>
                <c:pt idx="109">
                  <c:v>0.58000000000000007</c:v>
                </c:pt>
                <c:pt idx="110">
                  <c:v>0.81</c:v>
                </c:pt>
                <c:pt idx="111">
                  <c:v>1.56</c:v>
                </c:pt>
                <c:pt idx="112">
                  <c:v>1.335</c:v>
                </c:pt>
                <c:pt idx="113">
                  <c:v>1.0780000000000001</c:v>
                </c:pt>
                <c:pt idx="114">
                  <c:v>0.89899999999999991</c:v>
                </c:pt>
                <c:pt idx="115">
                  <c:v>0.78100000000000003</c:v>
                </c:pt>
                <c:pt idx="116">
                  <c:v>3.0030000000000001</c:v>
                </c:pt>
                <c:pt idx="117">
                  <c:v>1.45</c:v>
                </c:pt>
                <c:pt idx="118">
                  <c:v>0.63900000000000001</c:v>
                </c:pt>
                <c:pt idx="119">
                  <c:v>0.74</c:v>
                </c:pt>
                <c:pt idx="120">
                  <c:v>0.54500000000000004</c:v>
                </c:pt>
                <c:pt idx="121">
                  <c:v>0.57599999999999996</c:v>
                </c:pt>
                <c:pt idx="122">
                  <c:v>0.71099999999999997</c:v>
                </c:pt>
                <c:pt idx="123">
                  <c:v>0.80699999999999994</c:v>
                </c:pt>
                <c:pt idx="124">
                  <c:v>0.70300000000000007</c:v>
                </c:pt>
                <c:pt idx="125">
                  <c:v>1.85</c:v>
                </c:pt>
                <c:pt idx="126">
                  <c:v>0.92200000000000004</c:v>
                </c:pt>
                <c:pt idx="127">
                  <c:v>0.96399999999999997</c:v>
                </c:pt>
                <c:pt idx="128">
                  <c:v>0.90200000000000002</c:v>
                </c:pt>
                <c:pt idx="129">
                  <c:v>1.5490000000000002</c:v>
                </c:pt>
                <c:pt idx="130">
                  <c:v>0.69300000000000006</c:v>
                </c:pt>
                <c:pt idx="131">
                  <c:v>0.66699999999999993</c:v>
                </c:pt>
                <c:pt idx="132">
                  <c:v>1.6159999999999999</c:v>
                </c:pt>
                <c:pt idx="133">
                  <c:v>1.3009999999999999</c:v>
                </c:pt>
                <c:pt idx="134">
                  <c:v>0.67900000000000005</c:v>
                </c:pt>
                <c:pt idx="135">
                  <c:v>0.98199999999999998</c:v>
                </c:pt>
                <c:pt idx="136">
                  <c:v>0.72199999999999998</c:v>
                </c:pt>
                <c:pt idx="137">
                  <c:v>0.82699999999999996</c:v>
                </c:pt>
                <c:pt idx="138">
                  <c:v>1.609</c:v>
                </c:pt>
                <c:pt idx="139">
                  <c:v>0.81</c:v>
                </c:pt>
                <c:pt idx="140">
                  <c:v>0.72099999999999997</c:v>
                </c:pt>
                <c:pt idx="141">
                  <c:v>1.0900000000000001</c:v>
                </c:pt>
                <c:pt idx="142">
                  <c:v>0.99500000000000011</c:v>
                </c:pt>
                <c:pt idx="143">
                  <c:v>1.1949999999999998</c:v>
                </c:pt>
                <c:pt idx="144">
                  <c:v>1.7080000000000002</c:v>
                </c:pt>
                <c:pt idx="145">
                  <c:v>1.653</c:v>
                </c:pt>
                <c:pt idx="146">
                  <c:v>1.49</c:v>
                </c:pt>
                <c:pt idx="147">
                  <c:v>0.95600000000000007</c:v>
                </c:pt>
                <c:pt idx="148">
                  <c:v>1.736</c:v>
                </c:pt>
                <c:pt idx="149">
                  <c:v>1.1910000000000001</c:v>
                </c:pt>
                <c:pt idx="150">
                  <c:v>1.3780000000000001</c:v>
                </c:pt>
                <c:pt idx="151">
                  <c:v>1.53</c:v>
                </c:pt>
                <c:pt idx="152">
                  <c:v>0.92399999999999993</c:v>
                </c:pt>
                <c:pt idx="153">
                  <c:v>1.355</c:v>
                </c:pt>
                <c:pt idx="154">
                  <c:v>0.90700000000000003</c:v>
                </c:pt>
                <c:pt idx="155">
                  <c:v>0.72199999999999998</c:v>
                </c:pt>
                <c:pt idx="156">
                  <c:v>0.89300000000000002</c:v>
                </c:pt>
                <c:pt idx="157">
                  <c:v>0.79299999999999993</c:v>
                </c:pt>
                <c:pt idx="158">
                  <c:v>0.67199999999999993</c:v>
                </c:pt>
                <c:pt idx="159">
                  <c:v>0.67</c:v>
                </c:pt>
                <c:pt idx="160">
                  <c:v>0.73599999999999999</c:v>
                </c:pt>
                <c:pt idx="161">
                  <c:v>0.68199999999999994</c:v>
                </c:pt>
                <c:pt idx="162">
                  <c:v>0.64900000000000002</c:v>
                </c:pt>
                <c:pt idx="163">
                  <c:v>0.82299999999999995</c:v>
                </c:pt>
                <c:pt idx="164">
                  <c:v>0.54500000000000004</c:v>
                </c:pt>
                <c:pt idx="165">
                  <c:v>1.3420000000000001</c:v>
                </c:pt>
                <c:pt idx="166">
                  <c:v>0.747</c:v>
                </c:pt>
                <c:pt idx="167">
                  <c:v>0.83299999999999996</c:v>
                </c:pt>
                <c:pt idx="168">
                  <c:v>0.627</c:v>
                </c:pt>
                <c:pt idx="169">
                  <c:v>0.59099999999999997</c:v>
                </c:pt>
                <c:pt idx="170">
                  <c:v>1.085</c:v>
                </c:pt>
                <c:pt idx="171">
                  <c:v>0.59699999999999998</c:v>
                </c:pt>
                <c:pt idx="172">
                  <c:v>0.88500000000000001</c:v>
                </c:pt>
                <c:pt idx="173">
                  <c:v>0.52300000000000002</c:v>
                </c:pt>
                <c:pt idx="174">
                  <c:v>0.42700000000000005</c:v>
                </c:pt>
                <c:pt idx="175">
                  <c:v>0.55500000000000005</c:v>
                </c:pt>
                <c:pt idx="176">
                  <c:v>0.55300000000000005</c:v>
                </c:pt>
                <c:pt idx="177">
                  <c:v>0.57299999999999995</c:v>
                </c:pt>
                <c:pt idx="178">
                  <c:v>0.57699999999999996</c:v>
                </c:pt>
                <c:pt idx="179">
                  <c:v>0.53900000000000003</c:v>
                </c:pt>
                <c:pt idx="180">
                  <c:v>0.73599999999999999</c:v>
                </c:pt>
                <c:pt idx="181">
                  <c:v>0.621</c:v>
                </c:pt>
                <c:pt idx="182">
                  <c:v>0.91899999999999993</c:v>
                </c:pt>
                <c:pt idx="183">
                  <c:v>1.603</c:v>
                </c:pt>
                <c:pt idx="184">
                  <c:v>2.0790000000000002</c:v>
                </c:pt>
                <c:pt idx="185">
                  <c:v>1.7680000000000002</c:v>
                </c:pt>
                <c:pt idx="186">
                  <c:v>2.9340000000000002</c:v>
                </c:pt>
                <c:pt idx="187">
                  <c:v>1.643</c:v>
                </c:pt>
                <c:pt idx="188">
                  <c:v>1.4080000000000001</c:v>
                </c:pt>
                <c:pt idx="189">
                  <c:v>1.006</c:v>
                </c:pt>
                <c:pt idx="190">
                  <c:v>1.03</c:v>
                </c:pt>
                <c:pt idx="191">
                  <c:v>0.77899999999999991</c:v>
                </c:pt>
                <c:pt idx="192">
                  <c:v>0.91100000000000003</c:v>
                </c:pt>
                <c:pt idx="193">
                  <c:v>1.6539999999999999</c:v>
                </c:pt>
              </c:numCache>
            </c:numRef>
          </c:yVal>
          <c:smooth val="0"/>
          <c:extLst>
            <c:ext xmlns:c16="http://schemas.microsoft.com/office/drawing/2014/chart" uri="{C3380CC4-5D6E-409C-BE32-E72D297353CC}">
              <c16:uniqueId val="{00000000-7DBE-44C0-9FCE-E1600599DCFB}"/>
            </c:ext>
          </c:extLst>
        </c:ser>
        <c:ser>
          <c:idx val="0"/>
          <c:order val="1"/>
          <c:tx>
            <c:strRef>
              <c:f>'rmsf_rbd_s477n_t478k_e484a'!$E$1</c:f>
              <c:strCache>
                <c:ptCount val="1"/>
                <c:pt idx="0">
                  <c:v>S477N-T478K-E484A</c:v>
                </c:pt>
              </c:strCache>
            </c:strRef>
          </c:tx>
          <c:spPr>
            <a:ln w="15875" cap="rnd">
              <a:solidFill>
                <a:srgbClr val="00B0F0"/>
              </a:solidFill>
              <a:round/>
            </a:ln>
            <a:effectLst/>
          </c:spPr>
          <c:marker>
            <c:symbol val="none"/>
          </c:marker>
          <c:xVal>
            <c:numRef>
              <c:f>'rmsf_rbd_s477n_t478k_e484a'!$D$2:$D$195</c:f>
              <c:numCache>
                <c:formatCode>General</c:formatCode>
                <c:ptCount val="194"/>
                <c:pt idx="0">
                  <c:v>333</c:v>
                </c:pt>
                <c:pt idx="1">
                  <c:v>334</c:v>
                </c:pt>
                <c:pt idx="2">
                  <c:v>335</c:v>
                </c:pt>
                <c:pt idx="3">
                  <c:v>336</c:v>
                </c:pt>
                <c:pt idx="4">
                  <c:v>337</c:v>
                </c:pt>
                <c:pt idx="5">
                  <c:v>338</c:v>
                </c:pt>
                <c:pt idx="6">
                  <c:v>339</c:v>
                </c:pt>
                <c:pt idx="7">
                  <c:v>340</c:v>
                </c:pt>
                <c:pt idx="8">
                  <c:v>341</c:v>
                </c:pt>
                <c:pt idx="9">
                  <c:v>342</c:v>
                </c:pt>
                <c:pt idx="10">
                  <c:v>343</c:v>
                </c:pt>
                <c:pt idx="11">
                  <c:v>344</c:v>
                </c:pt>
                <c:pt idx="12">
                  <c:v>345</c:v>
                </c:pt>
                <c:pt idx="13">
                  <c:v>346</c:v>
                </c:pt>
                <c:pt idx="14">
                  <c:v>347</c:v>
                </c:pt>
                <c:pt idx="15">
                  <c:v>348</c:v>
                </c:pt>
                <c:pt idx="16">
                  <c:v>349</c:v>
                </c:pt>
                <c:pt idx="17">
                  <c:v>350</c:v>
                </c:pt>
                <c:pt idx="18">
                  <c:v>351</c:v>
                </c:pt>
                <c:pt idx="19">
                  <c:v>352</c:v>
                </c:pt>
                <c:pt idx="20">
                  <c:v>353</c:v>
                </c:pt>
                <c:pt idx="21">
                  <c:v>354</c:v>
                </c:pt>
                <c:pt idx="22">
                  <c:v>355</c:v>
                </c:pt>
                <c:pt idx="23">
                  <c:v>356</c:v>
                </c:pt>
                <c:pt idx="24">
                  <c:v>357</c:v>
                </c:pt>
                <c:pt idx="25">
                  <c:v>358</c:v>
                </c:pt>
                <c:pt idx="26">
                  <c:v>359</c:v>
                </c:pt>
                <c:pt idx="27">
                  <c:v>360</c:v>
                </c:pt>
                <c:pt idx="28">
                  <c:v>361</c:v>
                </c:pt>
                <c:pt idx="29">
                  <c:v>362</c:v>
                </c:pt>
                <c:pt idx="30">
                  <c:v>363</c:v>
                </c:pt>
                <c:pt idx="31">
                  <c:v>364</c:v>
                </c:pt>
                <c:pt idx="32">
                  <c:v>365</c:v>
                </c:pt>
                <c:pt idx="33">
                  <c:v>366</c:v>
                </c:pt>
                <c:pt idx="34">
                  <c:v>367</c:v>
                </c:pt>
                <c:pt idx="35">
                  <c:v>368</c:v>
                </c:pt>
                <c:pt idx="36">
                  <c:v>369</c:v>
                </c:pt>
                <c:pt idx="37">
                  <c:v>370</c:v>
                </c:pt>
                <c:pt idx="38">
                  <c:v>371</c:v>
                </c:pt>
                <c:pt idx="39">
                  <c:v>372</c:v>
                </c:pt>
                <c:pt idx="40">
                  <c:v>373</c:v>
                </c:pt>
                <c:pt idx="41">
                  <c:v>374</c:v>
                </c:pt>
                <c:pt idx="42">
                  <c:v>375</c:v>
                </c:pt>
                <c:pt idx="43">
                  <c:v>376</c:v>
                </c:pt>
                <c:pt idx="44">
                  <c:v>377</c:v>
                </c:pt>
                <c:pt idx="45">
                  <c:v>378</c:v>
                </c:pt>
                <c:pt idx="46">
                  <c:v>379</c:v>
                </c:pt>
                <c:pt idx="47">
                  <c:v>380</c:v>
                </c:pt>
                <c:pt idx="48">
                  <c:v>381</c:v>
                </c:pt>
                <c:pt idx="49">
                  <c:v>382</c:v>
                </c:pt>
                <c:pt idx="50">
                  <c:v>383</c:v>
                </c:pt>
                <c:pt idx="51">
                  <c:v>384</c:v>
                </c:pt>
                <c:pt idx="52">
                  <c:v>385</c:v>
                </c:pt>
                <c:pt idx="53">
                  <c:v>386</c:v>
                </c:pt>
                <c:pt idx="54">
                  <c:v>387</c:v>
                </c:pt>
                <c:pt idx="55">
                  <c:v>388</c:v>
                </c:pt>
                <c:pt idx="56">
                  <c:v>389</c:v>
                </c:pt>
                <c:pt idx="57">
                  <c:v>390</c:v>
                </c:pt>
                <c:pt idx="58">
                  <c:v>391</c:v>
                </c:pt>
                <c:pt idx="59">
                  <c:v>392</c:v>
                </c:pt>
                <c:pt idx="60">
                  <c:v>393</c:v>
                </c:pt>
                <c:pt idx="61">
                  <c:v>394</c:v>
                </c:pt>
                <c:pt idx="62">
                  <c:v>395</c:v>
                </c:pt>
                <c:pt idx="63">
                  <c:v>396</c:v>
                </c:pt>
                <c:pt idx="64">
                  <c:v>397</c:v>
                </c:pt>
                <c:pt idx="65">
                  <c:v>398</c:v>
                </c:pt>
                <c:pt idx="66">
                  <c:v>399</c:v>
                </c:pt>
                <c:pt idx="67">
                  <c:v>400</c:v>
                </c:pt>
                <c:pt idx="68">
                  <c:v>401</c:v>
                </c:pt>
                <c:pt idx="69">
                  <c:v>402</c:v>
                </c:pt>
                <c:pt idx="70">
                  <c:v>403</c:v>
                </c:pt>
                <c:pt idx="71">
                  <c:v>404</c:v>
                </c:pt>
                <c:pt idx="72">
                  <c:v>405</c:v>
                </c:pt>
                <c:pt idx="73">
                  <c:v>406</c:v>
                </c:pt>
                <c:pt idx="74">
                  <c:v>407</c:v>
                </c:pt>
                <c:pt idx="75">
                  <c:v>408</c:v>
                </c:pt>
                <c:pt idx="76">
                  <c:v>409</c:v>
                </c:pt>
                <c:pt idx="77">
                  <c:v>410</c:v>
                </c:pt>
                <c:pt idx="78">
                  <c:v>411</c:v>
                </c:pt>
                <c:pt idx="79">
                  <c:v>412</c:v>
                </c:pt>
                <c:pt idx="80">
                  <c:v>413</c:v>
                </c:pt>
                <c:pt idx="81">
                  <c:v>414</c:v>
                </c:pt>
                <c:pt idx="82">
                  <c:v>415</c:v>
                </c:pt>
                <c:pt idx="83">
                  <c:v>416</c:v>
                </c:pt>
                <c:pt idx="84">
                  <c:v>417</c:v>
                </c:pt>
                <c:pt idx="85">
                  <c:v>418</c:v>
                </c:pt>
                <c:pt idx="86">
                  <c:v>419</c:v>
                </c:pt>
                <c:pt idx="87">
                  <c:v>420</c:v>
                </c:pt>
                <c:pt idx="88">
                  <c:v>421</c:v>
                </c:pt>
                <c:pt idx="89">
                  <c:v>422</c:v>
                </c:pt>
                <c:pt idx="90">
                  <c:v>423</c:v>
                </c:pt>
                <c:pt idx="91">
                  <c:v>424</c:v>
                </c:pt>
                <c:pt idx="92">
                  <c:v>425</c:v>
                </c:pt>
                <c:pt idx="93">
                  <c:v>426</c:v>
                </c:pt>
                <c:pt idx="94">
                  <c:v>427</c:v>
                </c:pt>
                <c:pt idx="95">
                  <c:v>428</c:v>
                </c:pt>
                <c:pt idx="96">
                  <c:v>429</c:v>
                </c:pt>
                <c:pt idx="97">
                  <c:v>430</c:v>
                </c:pt>
                <c:pt idx="98">
                  <c:v>431</c:v>
                </c:pt>
                <c:pt idx="99">
                  <c:v>432</c:v>
                </c:pt>
                <c:pt idx="100">
                  <c:v>433</c:v>
                </c:pt>
                <c:pt idx="101">
                  <c:v>434</c:v>
                </c:pt>
                <c:pt idx="102">
                  <c:v>435</c:v>
                </c:pt>
                <c:pt idx="103">
                  <c:v>436</c:v>
                </c:pt>
                <c:pt idx="104">
                  <c:v>437</c:v>
                </c:pt>
                <c:pt idx="105">
                  <c:v>438</c:v>
                </c:pt>
                <c:pt idx="106">
                  <c:v>439</c:v>
                </c:pt>
                <c:pt idx="107">
                  <c:v>440</c:v>
                </c:pt>
                <c:pt idx="108">
                  <c:v>441</c:v>
                </c:pt>
                <c:pt idx="109">
                  <c:v>442</c:v>
                </c:pt>
                <c:pt idx="110">
                  <c:v>443</c:v>
                </c:pt>
                <c:pt idx="111">
                  <c:v>444</c:v>
                </c:pt>
                <c:pt idx="112">
                  <c:v>445</c:v>
                </c:pt>
                <c:pt idx="113">
                  <c:v>446</c:v>
                </c:pt>
                <c:pt idx="114">
                  <c:v>447</c:v>
                </c:pt>
                <c:pt idx="115">
                  <c:v>448</c:v>
                </c:pt>
                <c:pt idx="116">
                  <c:v>449</c:v>
                </c:pt>
                <c:pt idx="117">
                  <c:v>450</c:v>
                </c:pt>
                <c:pt idx="118">
                  <c:v>451</c:v>
                </c:pt>
                <c:pt idx="119">
                  <c:v>452</c:v>
                </c:pt>
                <c:pt idx="120">
                  <c:v>453</c:v>
                </c:pt>
                <c:pt idx="121">
                  <c:v>454</c:v>
                </c:pt>
                <c:pt idx="122">
                  <c:v>455</c:v>
                </c:pt>
                <c:pt idx="123">
                  <c:v>456</c:v>
                </c:pt>
                <c:pt idx="124">
                  <c:v>457</c:v>
                </c:pt>
                <c:pt idx="125">
                  <c:v>458</c:v>
                </c:pt>
                <c:pt idx="126">
                  <c:v>459</c:v>
                </c:pt>
                <c:pt idx="127">
                  <c:v>460</c:v>
                </c:pt>
                <c:pt idx="128">
                  <c:v>461</c:v>
                </c:pt>
                <c:pt idx="129">
                  <c:v>462</c:v>
                </c:pt>
                <c:pt idx="130">
                  <c:v>463</c:v>
                </c:pt>
                <c:pt idx="131">
                  <c:v>464</c:v>
                </c:pt>
                <c:pt idx="132">
                  <c:v>465</c:v>
                </c:pt>
                <c:pt idx="133">
                  <c:v>466</c:v>
                </c:pt>
                <c:pt idx="134">
                  <c:v>467</c:v>
                </c:pt>
                <c:pt idx="135">
                  <c:v>468</c:v>
                </c:pt>
                <c:pt idx="136">
                  <c:v>469</c:v>
                </c:pt>
                <c:pt idx="137">
                  <c:v>470</c:v>
                </c:pt>
                <c:pt idx="138">
                  <c:v>471</c:v>
                </c:pt>
                <c:pt idx="139">
                  <c:v>472</c:v>
                </c:pt>
                <c:pt idx="140">
                  <c:v>473</c:v>
                </c:pt>
                <c:pt idx="141">
                  <c:v>474</c:v>
                </c:pt>
                <c:pt idx="142">
                  <c:v>475</c:v>
                </c:pt>
                <c:pt idx="143">
                  <c:v>476</c:v>
                </c:pt>
                <c:pt idx="144">
                  <c:v>477</c:v>
                </c:pt>
                <c:pt idx="145">
                  <c:v>478</c:v>
                </c:pt>
                <c:pt idx="146">
                  <c:v>479</c:v>
                </c:pt>
                <c:pt idx="147">
                  <c:v>480</c:v>
                </c:pt>
                <c:pt idx="148">
                  <c:v>481</c:v>
                </c:pt>
                <c:pt idx="149">
                  <c:v>482</c:v>
                </c:pt>
                <c:pt idx="150">
                  <c:v>483</c:v>
                </c:pt>
                <c:pt idx="151">
                  <c:v>484</c:v>
                </c:pt>
                <c:pt idx="152">
                  <c:v>485</c:v>
                </c:pt>
                <c:pt idx="153">
                  <c:v>486</c:v>
                </c:pt>
                <c:pt idx="154">
                  <c:v>487</c:v>
                </c:pt>
                <c:pt idx="155">
                  <c:v>488</c:v>
                </c:pt>
                <c:pt idx="156">
                  <c:v>489</c:v>
                </c:pt>
                <c:pt idx="157">
                  <c:v>490</c:v>
                </c:pt>
                <c:pt idx="158">
                  <c:v>491</c:v>
                </c:pt>
                <c:pt idx="159">
                  <c:v>492</c:v>
                </c:pt>
                <c:pt idx="160">
                  <c:v>493</c:v>
                </c:pt>
                <c:pt idx="161">
                  <c:v>494</c:v>
                </c:pt>
                <c:pt idx="162">
                  <c:v>495</c:v>
                </c:pt>
                <c:pt idx="163">
                  <c:v>496</c:v>
                </c:pt>
                <c:pt idx="164">
                  <c:v>497</c:v>
                </c:pt>
                <c:pt idx="165">
                  <c:v>498</c:v>
                </c:pt>
                <c:pt idx="166">
                  <c:v>499</c:v>
                </c:pt>
                <c:pt idx="167">
                  <c:v>500</c:v>
                </c:pt>
                <c:pt idx="168">
                  <c:v>501</c:v>
                </c:pt>
                <c:pt idx="169">
                  <c:v>502</c:v>
                </c:pt>
                <c:pt idx="170">
                  <c:v>503</c:v>
                </c:pt>
                <c:pt idx="171">
                  <c:v>504</c:v>
                </c:pt>
                <c:pt idx="172">
                  <c:v>505</c:v>
                </c:pt>
                <c:pt idx="173">
                  <c:v>506</c:v>
                </c:pt>
                <c:pt idx="174">
                  <c:v>507</c:v>
                </c:pt>
                <c:pt idx="175">
                  <c:v>508</c:v>
                </c:pt>
                <c:pt idx="176">
                  <c:v>509</c:v>
                </c:pt>
                <c:pt idx="177">
                  <c:v>510</c:v>
                </c:pt>
                <c:pt idx="178">
                  <c:v>511</c:v>
                </c:pt>
                <c:pt idx="179">
                  <c:v>512</c:v>
                </c:pt>
                <c:pt idx="180">
                  <c:v>513</c:v>
                </c:pt>
                <c:pt idx="181">
                  <c:v>514</c:v>
                </c:pt>
                <c:pt idx="182">
                  <c:v>515</c:v>
                </c:pt>
                <c:pt idx="183">
                  <c:v>516</c:v>
                </c:pt>
                <c:pt idx="184">
                  <c:v>517</c:v>
                </c:pt>
                <c:pt idx="185">
                  <c:v>518</c:v>
                </c:pt>
                <c:pt idx="186">
                  <c:v>519</c:v>
                </c:pt>
                <c:pt idx="187">
                  <c:v>520</c:v>
                </c:pt>
                <c:pt idx="188">
                  <c:v>521</c:v>
                </c:pt>
                <c:pt idx="189">
                  <c:v>522</c:v>
                </c:pt>
                <c:pt idx="190">
                  <c:v>523</c:v>
                </c:pt>
                <c:pt idx="191">
                  <c:v>524</c:v>
                </c:pt>
                <c:pt idx="192">
                  <c:v>525</c:v>
                </c:pt>
                <c:pt idx="193">
                  <c:v>526</c:v>
                </c:pt>
              </c:numCache>
            </c:numRef>
          </c:xVal>
          <c:yVal>
            <c:numRef>
              <c:f>'rmsf_rbd_s477n_t478k_e484a'!$E$2:$E$195</c:f>
              <c:numCache>
                <c:formatCode>General</c:formatCode>
                <c:ptCount val="194"/>
                <c:pt idx="0">
                  <c:v>2.8639999999999999</c:v>
                </c:pt>
                <c:pt idx="1">
                  <c:v>1.98</c:v>
                </c:pt>
                <c:pt idx="2">
                  <c:v>1.5129999999999999</c:v>
                </c:pt>
                <c:pt idx="3">
                  <c:v>0.78799999999999992</c:v>
                </c:pt>
                <c:pt idx="4">
                  <c:v>0.94500000000000006</c:v>
                </c:pt>
                <c:pt idx="5">
                  <c:v>1.125</c:v>
                </c:pt>
                <c:pt idx="6">
                  <c:v>0.90100000000000002</c:v>
                </c:pt>
                <c:pt idx="7">
                  <c:v>1.79</c:v>
                </c:pt>
                <c:pt idx="8">
                  <c:v>0.91600000000000004</c:v>
                </c:pt>
                <c:pt idx="9">
                  <c:v>1.1040000000000001</c:v>
                </c:pt>
                <c:pt idx="10">
                  <c:v>1.335</c:v>
                </c:pt>
                <c:pt idx="11">
                  <c:v>0.94600000000000006</c:v>
                </c:pt>
                <c:pt idx="12">
                  <c:v>1.7080000000000002</c:v>
                </c:pt>
                <c:pt idx="13">
                  <c:v>2.645</c:v>
                </c:pt>
                <c:pt idx="14">
                  <c:v>0.68400000000000005</c:v>
                </c:pt>
                <c:pt idx="15">
                  <c:v>0.53300000000000003</c:v>
                </c:pt>
                <c:pt idx="16">
                  <c:v>0.47300000000000003</c:v>
                </c:pt>
                <c:pt idx="17">
                  <c:v>0.48699999999999999</c:v>
                </c:pt>
                <c:pt idx="18">
                  <c:v>0.52300000000000002</c:v>
                </c:pt>
                <c:pt idx="19">
                  <c:v>0.54800000000000004</c:v>
                </c:pt>
                <c:pt idx="20">
                  <c:v>0.503</c:v>
                </c:pt>
                <c:pt idx="21">
                  <c:v>1.1179999999999999</c:v>
                </c:pt>
                <c:pt idx="22">
                  <c:v>0.60099999999999998</c:v>
                </c:pt>
                <c:pt idx="23">
                  <c:v>1.474</c:v>
                </c:pt>
                <c:pt idx="24">
                  <c:v>1.4060000000000001</c:v>
                </c:pt>
                <c:pt idx="25">
                  <c:v>0.78700000000000003</c:v>
                </c:pt>
                <c:pt idx="26">
                  <c:v>0.88500000000000001</c:v>
                </c:pt>
                <c:pt idx="27">
                  <c:v>1.2330000000000001</c:v>
                </c:pt>
                <c:pt idx="28">
                  <c:v>0.71900000000000008</c:v>
                </c:pt>
                <c:pt idx="29">
                  <c:v>1.155</c:v>
                </c:pt>
                <c:pt idx="30">
                  <c:v>1.2230000000000001</c:v>
                </c:pt>
                <c:pt idx="31">
                  <c:v>1.6680000000000001</c:v>
                </c:pt>
                <c:pt idx="32">
                  <c:v>1.03</c:v>
                </c:pt>
                <c:pt idx="33">
                  <c:v>1.907</c:v>
                </c:pt>
                <c:pt idx="34">
                  <c:v>2.0649999999999999</c:v>
                </c:pt>
                <c:pt idx="35">
                  <c:v>1.4050000000000002</c:v>
                </c:pt>
                <c:pt idx="36">
                  <c:v>2.3639999999999999</c:v>
                </c:pt>
                <c:pt idx="37">
                  <c:v>2.9780000000000002</c:v>
                </c:pt>
                <c:pt idx="38">
                  <c:v>2.5890000000000004</c:v>
                </c:pt>
                <c:pt idx="39">
                  <c:v>1.9389999999999998</c:v>
                </c:pt>
                <c:pt idx="40">
                  <c:v>1.482</c:v>
                </c:pt>
                <c:pt idx="41">
                  <c:v>1.093</c:v>
                </c:pt>
                <c:pt idx="42">
                  <c:v>0.99500000000000011</c:v>
                </c:pt>
                <c:pt idx="43">
                  <c:v>0.99500000000000011</c:v>
                </c:pt>
                <c:pt idx="44">
                  <c:v>1.117</c:v>
                </c:pt>
                <c:pt idx="45">
                  <c:v>1.5459999999999998</c:v>
                </c:pt>
                <c:pt idx="46">
                  <c:v>0.59200000000000008</c:v>
                </c:pt>
                <c:pt idx="47">
                  <c:v>0.70900000000000007</c:v>
                </c:pt>
                <c:pt idx="48">
                  <c:v>0.85400000000000009</c:v>
                </c:pt>
                <c:pt idx="49">
                  <c:v>1.113</c:v>
                </c:pt>
                <c:pt idx="50">
                  <c:v>0.97100000000000009</c:v>
                </c:pt>
                <c:pt idx="51">
                  <c:v>1.129</c:v>
                </c:pt>
                <c:pt idx="52">
                  <c:v>1.4849999999999999</c:v>
                </c:pt>
                <c:pt idx="53">
                  <c:v>1.825</c:v>
                </c:pt>
                <c:pt idx="54">
                  <c:v>1.1679999999999999</c:v>
                </c:pt>
                <c:pt idx="55">
                  <c:v>1.6569999999999998</c:v>
                </c:pt>
                <c:pt idx="56">
                  <c:v>1.5409999999999999</c:v>
                </c:pt>
                <c:pt idx="57">
                  <c:v>1.08</c:v>
                </c:pt>
                <c:pt idx="58">
                  <c:v>0.83000000000000007</c:v>
                </c:pt>
                <c:pt idx="59">
                  <c:v>0.83299999999999996</c:v>
                </c:pt>
                <c:pt idx="60">
                  <c:v>1.121</c:v>
                </c:pt>
                <c:pt idx="61">
                  <c:v>1.0939999999999999</c:v>
                </c:pt>
                <c:pt idx="62">
                  <c:v>0.67</c:v>
                </c:pt>
                <c:pt idx="63">
                  <c:v>0.81500000000000006</c:v>
                </c:pt>
                <c:pt idx="64">
                  <c:v>0.54200000000000004</c:v>
                </c:pt>
                <c:pt idx="65">
                  <c:v>0.61399999999999999</c:v>
                </c:pt>
                <c:pt idx="66">
                  <c:v>0.63700000000000001</c:v>
                </c:pt>
                <c:pt idx="67">
                  <c:v>0.44900000000000001</c:v>
                </c:pt>
                <c:pt idx="68">
                  <c:v>0.61899999999999999</c:v>
                </c:pt>
                <c:pt idx="69">
                  <c:v>0.51700000000000002</c:v>
                </c:pt>
                <c:pt idx="70">
                  <c:v>0.97600000000000009</c:v>
                </c:pt>
                <c:pt idx="71">
                  <c:v>0.48800000000000004</c:v>
                </c:pt>
                <c:pt idx="72">
                  <c:v>1.1139999999999999</c:v>
                </c:pt>
                <c:pt idx="73">
                  <c:v>0.879</c:v>
                </c:pt>
                <c:pt idx="74">
                  <c:v>0.67699999999999994</c:v>
                </c:pt>
                <c:pt idx="75">
                  <c:v>1.744</c:v>
                </c:pt>
                <c:pt idx="76">
                  <c:v>0.871</c:v>
                </c:pt>
                <c:pt idx="77">
                  <c:v>0.55100000000000005</c:v>
                </c:pt>
                <c:pt idx="78">
                  <c:v>0.58899999999999997</c:v>
                </c:pt>
                <c:pt idx="79">
                  <c:v>0.68199999999999994</c:v>
                </c:pt>
                <c:pt idx="80">
                  <c:v>0.82699999999999996</c:v>
                </c:pt>
                <c:pt idx="81">
                  <c:v>0.90999999999999992</c:v>
                </c:pt>
                <c:pt idx="82">
                  <c:v>0.72099999999999997</c:v>
                </c:pt>
                <c:pt idx="83">
                  <c:v>0.54</c:v>
                </c:pt>
                <c:pt idx="84">
                  <c:v>0.73099999999999998</c:v>
                </c:pt>
                <c:pt idx="85">
                  <c:v>0.624</c:v>
                </c:pt>
                <c:pt idx="86">
                  <c:v>0.55699999999999994</c:v>
                </c:pt>
                <c:pt idx="87">
                  <c:v>0.78799999999999992</c:v>
                </c:pt>
                <c:pt idx="88">
                  <c:v>0.53</c:v>
                </c:pt>
                <c:pt idx="89">
                  <c:v>0.40300000000000002</c:v>
                </c:pt>
                <c:pt idx="90">
                  <c:v>0.79400000000000004</c:v>
                </c:pt>
                <c:pt idx="91">
                  <c:v>0.752</c:v>
                </c:pt>
                <c:pt idx="92">
                  <c:v>0.7430000000000001</c:v>
                </c:pt>
                <c:pt idx="93">
                  <c:v>0.67100000000000004</c:v>
                </c:pt>
                <c:pt idx="94">
                  <c:v>1.1319999999999999</c:v>
                </c:pt>
                <c:pt idx="95">
                  <c:v>1.2790000000000001</c:v>
                </c:pt>
                <c:pt idx="96">
                  <c:v>0.67</c:v>
                </c:pt>
                <c:pt idx="97">
                  <c:v>0.79899999999999993</c:v>
                </c:pt>
                <c:pt idx="98">
                  <c:v>0.55800000000000005</c:v>
                </c:pt>
                <c:pt idx="99">
                  <c:v>0.51500000000000001</c:v>
                </c:pt>
                <c:pt idx="100">
                  <c:v>0.57000000000000006</c:v>
                </c:pt>
                <c:pt idx="101">
                  <c:v>0.65</c:v>
                </c:pt>
                <c:pt idx="102">
                  <c:v>0.54</c:v>
                </c:pt>
                <c:pt idx="103">
                  <c:v>0.53900000000000003</c:v>
                </c:pt>
                <c:pt idx="104">
                  <c:v>0.53600000000000003</c:v>
                </c:pt>
                <c:pt idx="105">
                  <c:v>0.47300000000000003</c:v>
                </c:pt>
                <c:pt idx="106">
                  <c:v>0.57099999999999995</c:v>
                </c:pt>
                <c:pt idx="107">
                  <c:v>1.514</c:v>
                </c:pt>
                <c:pt idx="108">
                  <c:v>1.0979999999999999</c:v>
                </c:pt>
                <c:pt idx="109">
                  <c:v>0.54500000000000004</c:v>
                </c:pt>
                <c:pt idx="110">
                  <c:v>0.83799999999999997</c:v>
                </c:pt>
                <c:pt idx="111">
                  <c:v>1.7069999999999999</c:v>
                </c:pt>
                <c:pt idx="112">
                  <c:v>1.544</c:v>
                </c:pt>
                <c:pt idx="113">
                  <c:v>1.339</c:v>
                </c:pt>
                <c:pt idx="114">
                  <c:v>0.95399999999999996</c:v>
                </c:pt>
                <c:pt idx="115">
                  <c:v>0.66100000000000003</c:v>
                </c:pt>
                <c:pt idx="116">
                  <c:v>0.85999999999999988</c:v>
                </c:pt>
                <c:pt idx="117">
                  <c:v>1.4000000000000001</c:v>
                </c:pt>
                <c:pt idx="118">
                  <c:v>0.54200000000000004</c:v>
                </c:pt>
                <c:pt idx="119">
                  <c:v>0.68300000000000005</c:v>
                </c:pt>
                <c:pt idx="120">
                  <c:v>0.49099999999999999</c:v>
                </c:pt>
                <c:pt idx="121">
                  <c:v>0.60899999999999999</c:v>
                </c:pt>
                <c:pt idx="122">
                  <c:v>0.55399999999999994</c:v>
                </c:pt>
                <c:pt idx="123">
                  <c:v>0.56399999999999995</c:v>
                </c:pt>
                <c:pt idx="124">
                  <c:v>0.58000000000000007</c:v>
                </c:pt>
                <c:pt idx="125">
                  <c:v>1.802</c:v>
                </c:pt>
                <c:pt idx="126">
                  <c:v>0.871</c:v>
                </c:pt>
                <c:pt idx="127">
                  <c:v>1.0190000000000001</c:v>
                </c:pt>
                <c:pt idx="128">
                  <c:v>0.77600000000000002</c:v>
                </c:pt>
                <c:pt idx="129">
                  <c:v>1.5359999999999998</c:v>
                </c:pt>
                <c:pt idx="130">
                  <c:v>0.65699999999999992</c:v>
                </c:pt>
                <c:pt idx="131">
                  <c:v>0.627</c:v>
                </c:pt>
                <c:pt idx="132">
                  <c:v>1.496</c:v>
                </c:pt>
                <c:pt idx="133">
                  <c:v>1.3800000000000001</c:v>
                </c:pt>
                <c:pt idx="134">
                  <c:v>0.59599999999999997</c:v>
                </c:pt>
                <c:pt idx="135">
                  <c:v>1.0349999999999999</c:v>
                </c:pt>
                <c:pt idx="136">
                  <c:v>0.65600000000000003</c:v>
                </c:pt>
                <c:pt idx="137">
                  <c:v>0.77400000000000002</c:v>
                </c:pt>
                <c:pt idx="138">
                  <c:v>1.6020000000000001</c:v>
                </c:pt>
                <c:pt idx="139">
                  <c:v>0.7330000000000001</c:v>
                </c:pt>
                <c:pt idx="140">
                  <c:v>0.61799999999999999</c:v>
                </c:pt>
                <c:pt idx="141">
                  <c:v>0.8640000000000001</c:v>
                </c:pt>
                <c:pt idx="142">
                  <c:v>0.80199999999999994</c:v>
                </c:pt>
                <c:pt idx="143">
                  <c:v>0.90500000000000003</c:v>
                </c:pt>
                <c:pt idx="144">
                  <c:v>1.4159999999999999</c:v>
                </c:pt>
                <c:pt idx="145">
                  <c:v>1.875</c:v>
                </c:pt>
                <c:pt idx="146">
                  <c:v>1.2</c:v>
                </c:pt>
                <c:pt idx="147">
                  <c:v>0.85999999999999988</c:v>
                </c:pt>
                <c:pt idx="148">
                  <c:v>1.6520000000000001</c:v>
                </c:pt>
                <c:pt idx="149">
                  <c:v>1.083</c:v>
                </c:pt>
                <c:pt idx="150">
                  <c:v>1.3280000000000001</c:v>
                </c:pt>
                <c:pt idx="151">
                  <c:v>0.94</c:v>
                </c:pt>
                <c:pt idx="152">
                  <c:v>0.84799999999999998</c:v>
                </c:pt>
                <c:pt idx="153">
                  <c:v>1.2310000000000001</c:v>
                </c:pt>
                <c:pt idx="154">
                  <c:v>0.76700000000000002</c:v>
                </c:pt>
                <c:pt idx="155">
                  <c:v>0.66799999999999993</c:v>
                </c:pt>
                <c:pt idx="156">
                  <c:v>0.61299999999999999</c:v>
                </c:pt>
                <c:pt idx="157">
                  <c:v>0.626</c:v>
                </c:pt>
                <c:pt idx="158">
                  <c:v>0.44600000000000001</c:v>
                </c:pt>
                <c:pt idx="159">
                  <c:v>0.57200000000000006</c:v>
                </c:pt>
                <c:pt idx="160">
                  <c:v>0.57899999999999996</c:v>
                </c:pt>
                <c:pt idx="161">
                  <c:v>0.79799999999999993</c:v>
                </c:pt>
                <c:pt idx="162">
                  <c:v>0.55699999999999994</c:v>
                </c:pt>
                <c:pt idx="163">
                  <c:v>0.7330000000000001</c:v>
                </c:pt>
                <c:pt idx="164">
                  <c:v>0.496</c:v>
                </c:pt>
                <c:pt idx="165">
                  <c:v>1.1040000000000001</c:v>
                </c:pt>
                <c:pt idx="166">
                  <c:v>0.71799999999999997</c:v>
                </c:pt>
                <c:pt idx="167">
                  <c:v>0.77400000000000002</c:v>
                </c:pt>
                <c:pt idx="168">
                  <c:v>0.59200000000000008</c:v>
                </c:pt>
                <c:pt idx="169">
                  <c:v>0.55399999999999994</c:v>
                </c:pt>
                <c:pt idx="170">
                  <c:v>1.0669999999999999</c:v>
                </c:pt>
                <c:pt idx="171">
                  <c:v>0.55100000000000005</c:v>
                </c:pt>
                <c:pt idx="172">
                  <c:v>0.72799999999999998</c:v>
                </c:pt>
                <c:pt idx="173">
                  <c:v>0.501</c:v>
                </c:pt>
                <c:pt idx="174">
                  <c:v>0.38899999999999996</c:v>
                </c:pt>
                <c:pt idx="175">
                  <c:v>0.55899999999999994</c:v>
                </c:pt>
                <c:pt idx="176">
                  <c:v>0.51100000000000001</c:v>
                </c:pt>
                <c:pt idx="177">
                  <c:v>0.55000000000000004</c:v>
                </c:pt>
                <c:pt idx="178">
                  <c:v>0.55599999999999994</c:v>
                </c:pt>
                <c:pt idx="179">
                  <c:v>0.54699999999999993</c:v>
                </c:pt>
                <c:pt idx="180">
                  <c:v>0.76300000000000012</c:v>
                </c:pt>
                <c:pt idx="181">
                  <c:v>0.72300000000000009</c:v>
                </c:pt>
                <c:pt idx="182">
                  <c:v>1.069</c:v>
                </c:pt>
                <c:pt idx="183">
                  <c:v>1.5049999999999999</c:v>
                </c:pt>
                <c:pt idx="184">
                  <c:v>2.6929999999999996</c:v>
                </c:pt>
                <c:pt idx="185">
                  <c:v>1.9530000000000001</c:v>
                </c:pt>
                <c:pt idx="186">
                  <c:v>3.016</c:v>
                </c:pt>
                <c:pt idx="187">
                  <c:v>1.494</c:v>
                </c:pt>
                <c:pt idx="188">
                  <c:v>1.2870000000000001</c:v>
                </c:pt>
                <c:pt idx="189">
                  <c:v>0.99500000000000011</c:v>
                </c:pt>
                <c:pt idx="190">
                  <c:v>0.88500000000000001</c:v>
                </c:pt>
                <c:pt idx="191">
                  <c:v>0.71</c:v>
                </c:pt>
                <c:pt idx="192">
                  <c:v>1.103</c:v>
                </c:pt>
                <c:pt idx="193">
                  <c:v>2.153</c:v>
                </c:pt>
              </c:numCache>
            </c:numRef>
          </c:yVal>
          <c:smooth val="0"/>
          <c:extLst>
            <c:ext xmlns:c16="http://schemas.microsoft.com/office/drawing/2014/chart" uri="{C3380CC4-5D6E-409C-BE32-E72D297353CC}">
              <c16:uniqueId val="{00000001-7DBE-44C0-9FCE-E1600599DCFB}"/>
            </c:ext>
          </c:extLst>
        </c:ser>
        <c:dLbls>
          <c:showLegendKey val="0"/>
          <c:showVal val="0"/>
          <c:showCatName val="0"/>
          <c:showSerName val="0"/>
          <c:showPercent val="0"/>
          <c:showBubbleSize val="0"/>
        </c:dLbls>
        <c:axId val="909494495"/>
        <c:axId val="909496991"/>
      </c:scatterChart>
      <c:valAx>
        <c:axId val="909494495"/>
        <c:scaling>
          <c:orientation val="minMax"/>
          <c:max val="526"/>
          <c:min val="333"/>
        </c:scaling>
        <c:delete val="0"/>
        <c:axPos val="b"/>
        <c:title>
          <c:tx>
            <c:rich>
              <a:bodyPr rot="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b="1"/>
                  <a:t>Amino residues</a:t>
                </a:r>
              </a:p>
            </c:rich>
          </c:tx>
          <c:overlay val="0"/>
          <c:spPr>
            <a:noFill/>
            <a:ln>
              <a:noFill/>
            </a:ln>
            <a:effectLst/>
          </c:spPr>
          <c:txPr>
            <a:bodyPr rot="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909496991"/>
        <c:crosses val="autoZero"/>
        <c:crossBetween val="midCat"/>
        <c:majorUnit val="30"/>
      </c:valAx>
      <c:valAx>
        <c:axId val="909496991"/>
        <c:scaling>
          <c:orientation val="minMax"/>
        </c:scaling>
        <c:delete val="0"/>
        <c:axPos val="l"/>
        <c:title>
          <c:tx>
            <c:rich>
              <a:bodyPr rot="-540000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US" b="1"/>
                  <a:t>RMSF (Å)</a:t>
                </a:r>
              </a:p>
            </c:rich>
          </c:tx>
          <c:overlay val="0"/>
          <c:spPr>
            <a:noFill/>
            <a:ln>
              <a:noFill/>
            </a:ln>
            <a:effectLst/>
          </c:spPr>
          <c:txPr>
            <a:bodyPr rot="-5400000" spcFirstLastPara="1" vertOverflow="ellipsis" vert="horz" wrap="square" anchor="ctr" anchorCtr="1"/>
            <a:lstStyle/>
            <a:p>
              <a:pPr>
                <a:defRPr sz="1050" b="1"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909494495"/>
        <c:crosses val="autoZero"/>
        <c:crossBetween val="midCat"/>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1050">
          <a:solidFill>
            <a:sysClr val="windowText" lastClr="000000"/>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05D30-D135-4DC9-8E6D-6A0099144378}" type="datetimeFigureOut">
              <a:rPr lang="th-TH" smtClean="0"/>
              <a:t>17/09/68</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BF9C9-2D26-4CEF-8984-76C428DC59B9}" type="slidenum">
              <a:rPr lang="th-TH" smtClean="0"/>
              <a:t>‹#›</a:t>
            </a:fld>
            <a:endParaRPr lang="th-TH"/>
          </a:p>
        </p:txBody>
      </p:sp>
    </p:spTree>
    <p:extLst>
      <p:ext uri="{BB962C8B-B14F-4D97-AF65-F5344CB8AC3E}">
        <p14:creationId xmlns:p14="http://schemas.microsoft.com/office/powerpoint/2010/main" val="1125014100"/>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r>
              <a:rPr lang="en-US" baseline="0" dirty="0"/>
              <a:t> </a:t>
            </a:r>
            <a:r>
              <a:rPr lang="en-US" dirty="0"/>
              <a:t>ladies and gentlemen</a:t>
            </a:r>
            <a:r>
              <a:rPr lang="en-US" baseline="0" dirty="0"/>
              <a:t>, my name is </a:t>
            </a:r>
            <a:r>
              <a:rPr lang="en-US" baseline="0" dirty="0" err="1"/>
              <a:t>kulisara</a:t>
            </a:r>
            <a:r>
              <a:rPr lang="en-US" baseline="0" dirty="0"/>
              <a:t> </a:t>
            </a:r>
            <a:r>
              <a:rPr lang="en-US" baseline="0" dirty="0" err="1"/>
              <a:t>kittivibul</a:t>
            </a:r>
            <a:r>
              <a:rPr lang="en-US" baseline="0" dirty="0"/>
              <a:t>. Today I would like to talk about my work on Molecular dynamics study of binding between SARS-CoV-2 spike protein and human ACE2 and effects of key mutations on the viral-host interaction.</a:t>
            </a:r>
            <a:endParaRPr lang="th-TH" dirty="0"/>
          </a:p>
        </p:txBody>
      </p:sp>
      <p:sp>
        <p:nvSpPr>
          <p:cNvPr id="4" name="Slide Number Placeholder 3"/>
          <p:cNvSpPr>
            <a:spLocks noGrp="1"/>
          </p:cNvSpPr>
          <p:nvPr>
            <p:ph type="sldNum" sz="quarter" idx="5"/>
          </p:nvPr>
        </p:nvSpPr>
        <p:spPr/>
        <p:txBody>
          <a:bodyPr/>
          <a:lstStyle/>
          <a:p>
            <a:fld id="{CF1BF9C9-2D26-4CEF-8984-76C428DC59B9}" type="slidenum">
              <a:rPr lang="th-TH" smtClean="0"/>
              <a:t>0</a:t>
            </a:fld>
            <a:endParaRPr lang="th-TH"/>
          </a:p>
        </p:txBody>
      </p:sp>
    </p:spTree>
    <p:extLst>
      <p:ext uri="{BB962C8B-B14F-4D97-AF65-F5344CB8AC3E}">
        <p14:creationId xmlns:p14="http://schemas.microsoft.com/office/powerpoint/2010/main" val="2070250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the experimental methodology, we started with the homology modelling. Because not many mutations of spike protein structure have been reported, we have to build the mutated RBD-ACE2 structures by ourselves using SWISS-Model.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then ran 200 ns of MD simulations using GROMACS software. After that, the MM-GBSA and </a:t>
            </a:r>
            <a:r>
              <a:rPr lang="en-US" dirty="0" err="1"/>
              <a:t>dG</a:t>
            </a:r>
            <a:r>
              <a:rPr lang="en-US" dirty="0"/>
              <a:t> were calculated to estimate the protein binding affinity of each complex. </a:t>
            </a:r>
            <a:endParaRPr lang="th-TH"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one is optional. Perhaps, I will do the feature importance calculation by creating a classifier model or neural network model and using it to predict which feature is important to the model. </a:t>
            </a:r>
            <a:endParaRPr lang="th-TH" dirty="0"/>
          </a:p>
        </p:txBody>
      </p:sp>
      <p:sp>
        <p:nvSpPr>
          <p:cNvPr id="4" name="Slide Number Placeholder 3"/>
          <p:cNvSpPr>
            <a:spLocks noGrp="1"/>
          </p:cNvSpPr>
          <p:nvPr>
            <p:ph type="sldNum" sz="quarter" idx="5"/>
          </p:nvPr>
        </p:nvSpPr>
        <p:spPr/>
        <p:txBody>
          <a:bodyPr/>
          <a:lstStyle/>
          <a:p>
            <a:fld id="{CF1BF9C9-2D26-4CEF-8984-76C428DC59B9}" type="slidenum">
              <a:rPr lang="th-TH" smtClean="0"/>
              <a:t>9</a:t>
            </a:fld>
            <a:endParaRPr lang="th-TH"/>
          </a:p>
        </p:txBody>
      </p:sp>
    </p:spTree>
    <p:extLst>
      <p:ext uri="{BB962C8B-B14F-4D97-AF65-F5344CB8AC3E}">
        <p14:creationId xmlns:p14="http://schemas.microsoft.com/office/powerpoint/2010/main" val="2672109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may be the mutation on RBD can stabilize the attachment between RBD-ACE2.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th-TH" dirty="0"/>
          </a:p>
        </p:txBody>
      </p:sp>
      <p:sp>
        <p:nvSpPr>
          <p:cNvPr id="4" name="Slide Number Placeholder 3"/>
          <p:cNvSpPr>
            <a:spLocks noGrp="1"/>
          </p:cNvSpPr>
          <p:nvPr>
            <p:ph type="sldNum" sz="quarter" idx="5"/>
          </p:nvPr>
        </p:nvSpPr>
        <p:spPr/>
        <p:txBody>
          <a:bodyPr/>
          <a:lstStyle/>
          <a:p>
            <a:fld id="{CF1BF9C9-2D26-4CEF-8984-76C428DC59B9}" type="slidenum">
              <a:rPr lang="th-TH" smtClean="0"/>
              <a:t>10</a:t>
            </a:fld>
            <a:endParaRPr lang="th-TH"/>
          </a:p>
        </p:txBody>
      </p:sp>
    </p:spTree>
    <p:extLst>
      <p:ext uri="{BB962C8B-B14F-4D97-AF65-F5344CB8AC3E}">
        <p14:creationId xmlns:p14="http://schemas.microsoft.com/office/powerpoint/2010/main" val="1274245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th-TH" dirty="0"/>
          </a:p>
        </p:txBody>
      </p:sp>
      <p:sp>
        <p:nvSpPr>
          <p:cNvPr id="4" name="Slide Number Placeholder 3"/>
          <p:cNvSpPr>
            <a:spLocks noGrp="1"/>
          </p:cNvSpPr>
          <p:nvPr>
            <p:ph type="sldNum" sz="quarter" idx="5"/>
          </p:nvPr>
        </p:nvSpPr>
        <p:spPr/>
        <p:txBody>
          <a:bodyPr/>
          <a:lstStyle/>
          <a:p>
            <a:fld id="{CF1BF9C9-2D26-4CEF-8984-76C428DC59B9}" type="slidenum">
              <a:rPr lang="th-TH" smtClean="0"/>
              <a:t>11</a:t>
            </a:fld>
            <a:endParaRPr lang="th-TH"/>
          </a:p>
        </p:txBody>
      </p:sp>
    </p:spTree>
    <p:extLst>
      <p:ext uri="{BB962C8B-B14F-4D97-AF65-F5344CB8AC3E}">
        <p14:creationId xmlns:p14="http://schemas.microsoft.com/office/powerpoint/2010/main" val="408200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binding free energy of all complexes that are shown in a bar graph. I classify the results into 3 groups by color, which is 1. </a:t>
            </a:r>
            <a:r>
              <a:rPr lang="en-US" sz="1800" kern="0" dirty="0">
                <a:solidFill>
                  <a:prstClr val="black"/>
                </a:solidFill>
              </a:rPr>
              <a:t>-40 to -50 kcal/mol, 2. -50 to -60 kcal/mol, and 3. lower than -60 kcal/mol.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0" dirty="0">
                <a:solidFill>
                  <a:prstClr val="black"/>
                </a:solidFill>
              </a:rPr>
              <a:t>The lower in binding free energy represents the more stable and more binding affinity of that complex.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0" dirty="0">
                <a:solidFill>
                  <a:prstClr val="black"/>
                </a:solidFill>
              </a:rPr>
              <a:t>The S477N-E484A shows the lowest binding free energy, while S477N-T478K-E484A, which appears in Omicron variant, takes second place.  </a:t>
            </a:r>
            <a:endParaRPr kumimoji="0" lang="en-US" sz="1800" b="0" i="0" u="none" strike="noStrike" kern="0" cap="none" spc="0" normalizeH="0" baseline="0" noProof="0" dirty="0">
              <a:ln>
                <a:noFill/>
              </a:ln>
              <a:solidFill>
                <a:prstClr val="black"/>
              </a:solidFill>
              <a:effectLst/>
              <a:uLnTx/>
              <a:uFillTx/>
            </a:endParaRPr>
          </a:p>
          <a:p>
            <a:pPr marL="285750" indent="-285750">
              <a:buFont typeface="Arial" panose="020B0604020202020204" pitchFamily="34" charset="0"/>
              <a:buChar char="•"/>
            </a:pPr>
            <a:endParaRPr lang="th-TH" dirty="0"/>
          </a:p>
        </p:txBody>
      </p:sp>
      <p:sp>
        <p:nvSpPr>
          <p:cNvPr id="4" name="Slide Number Placeholder 3"/>
          <p:cNvSpPr>
            <a:spLocks noGrp="1"/>
          </p:cNvSpPr>
          <p:nvPr>
            <p:ph type="sldNum" sz="quarter" idx="5"/>
          </p:nvPr>
        </p:nvSpPr>
        <p:spPr/>
        <p:txBody>
          <a:bodyPr/>
          <a:lstStyle/>
          <a:p>
            <a:fld id="{CF1BF9C9-2D26-4CEF-8984-76C428DC59B9}" type="slidenum">
              <a:rPr lang="th-TH" smtClean="0"/>
              <a:t>12</a:t>
            </a:fld>
            <a:endParaRPr lang="th-TH"/>
          </a:p>
        </p:txBody>
      </p:sp>
    </p:spTree>
    <p:extLst>
      <p:ext uri="{BB962C8B-B14F-4D97-AF65-F5344CB8AC3E}">
        <p14:creationId xmlns:p14="http://schemas.microsoft.com/office/powerpoint/2010/main" val="426285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th-TH" dirty="0"/>
          </a:p>
        </p:txBody>
      </p:sp>
      <p:sp>
        <p:nvSpPr>
          <p:cNvPr id="4" name="Slide Number Placeholder 3"/>
          <p:cNvSpPr>
            <a:spLocks noGrp="1"/>
          </p:cNvSpPr>
          <p:nvPr>
            <p:ph type="sldNum" sz="quarter" idx="5"/>
          </p:nvPr>
        </p:nvSpPr>
        <p:spPr/>
        <p:txBody>
          <a:bodyPr/>
          <a:lstStyle/>
          <a:p>
            <a:fld id="{CF1BF9C9-2D26-4CEF-8984-76C428DC59B9}" type="slidenum">
              <a:rPr lang="th-TH" smtClean="0"/>
              <a:t>13</a:t>
            </a:fld>
            <a:endParaRPr lang="th-TH"/>
          </a:p>
        </p:txBody>
      </p:sp>
    </p:spTree>
    <p:extLst>
      <p:ext uri="{BB962C8B-B14F-4D97-AF65-F5344CB8AC3E}">
        <p14:creationId xmlns:p14="http://schemas.microsoft.com/office/powerpoint/2010/main" val="2989053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are the binding pattern of wild-type RBD compared to three mutated RBD that have the lowest binding free energy.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mutation on 484 position (both E to A/K) forms hydrophobic interaction with isoleucine 472, to stabilize the RBD structure.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asparagine (N) in the N477-A484 complex forms H-bond with S19 and Q24 of ace2, while asparagine in other complexes only binds to S19 position.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can be indicated that the asparagine substitution not only increases the stability of the RBD, but also has some great impact on the interactions between SARS-CoV-2 RBD and hACE2 protein.</a:t>
            </a:r>
          </a:p>
        </p:txBody>
      </p:sp>
      <p:sp>
        <p:nvSpPr>
          <p:cNvPr id="4" name="Slide Number Placeholder 3"/>
          <p:cNvSpPr>
            <a:spLocks noGrp="1"/>
          </p:cNvSpPr>
          <p:nvPr>
            <p:ph type="sldNum" sz="quarter" idx="5"/>
          </p:nvPr>
        </p:nvSpPr>
        <p:spPr/>
        <p:txBody>
          <a:bodyPr/>
          <a:lstStyle/>
          <a:p>
            <a:fld id="{CF1BF9C9-2D26-4CEF-8984-76C428DC59B9}" type="slidenum">
              <a:rPr lang="th-TH" smtClean="0"/>
              <a:t>14</a:t>
            </a:fld>
            <a:endParaRPr lang="th-TH"/>
          </a:p>
        </p:txBody>
      </p:sp>
    </p:spTree>
    <p:extLst>
      <p:ext uri="{BB962C8B-B14F-4D97-AF65-F5344CB8AC3E}">
        <p14:creationId xmlns:p14="http://schemas.microsoft.com/office/powerpoint/2010/main" val="3475869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These are sausage representations of two complexes that have the lowest </a:t>
            </a:r>
            <a:r>
              <a:rPr lang="en-US" dirty="0" err="1"/>
              <a:t>dG</a:t>
            </a:r>
            <a:r>
              <a:rPr lang="en-US" dirty="0"/>
              <a:t> compared to the RMSF plots to examine their dynamics.</a:t>
            </a:r>
          </a:p>
          <a:p>
            <a:pPr marL="285750" indent="-285750">
              <a:buFont typeface="Arial" panose="020B0604020202020204" pitchFamily="34" charset="0"/>
              <a:buChar char="•"/>
            </a:pPr>
            <a:r>
              <a:rPr lang="en-US" dirty="0"/>
              <a:t>The thickness of the tubes relates to the flexibility of the structure. </a:t>
            </a:r>
          </a:p>
          <a:p>
            <a:pPr marL="285750" indent="-285750">
              <a:buFont typeface="Arial" panose="020B0604020202020204" pitchFamily="34" charset="0"/>
              <a:buChar char="•"/>
            </a:pPr>
            <a:r>
              <a:rPr lang="en-US" dirty="0"/>
              <a:t>You can see that these two complexes have a similar deviation in terms of protein stability, but some region in the S477N-E484A has slightly lower fluctuation compared to the wild-type.</a:t>
            </a:r>
          </a:p>
        </p:txBody>
      </p:sp>
      <p:sp>
        <p:nvSpPr>
          <p:cNvPr id="4" name="Slide Number Placeholder 3"/>
          <p:cNvSpPr>
            <a:spLocks noGrp="1"/>
          </p:cNvSpPr>
          <p:nvPr>
            <p:ph type="sldNum" sz="quarter" idx="5"/>
          </p:nvPr>
        </p:nvSpPr>
        <p:spPr/>
        <p:txBody>
          <a:bodyPr/>
          <a:lstStyle/>
          <a:p>
            <a:fld id="{CF1BF9C9-2D26-4CEF-8984-76C428DC59B9}" type="slidenum">
              <a:rPr lang="th-TH" smtClean="0"/>
              <a:t>15</a:t>
            </a:fld>
            <a:endParaRPr lang="th-TH"/>
          </a:p>
        </p:txBody>
      </p:sp>
    </p:spTree>
    <p:extLst>
      <p:ext uri="{BB962C8B-B14F-4D97-AF65-F5344CB8AC3E}">
        <p14:creationId xmlns:p14="http://schemas.microsoft.com/office/powerpoint/2010/main" val="792887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th-TH" dirty="0"/>
          </a:p>
        </p:txBody>
      </p:sp>
      <p:sp>
        <p:nvSpPr>
          <p:cNvPr id="4" name="Slide Number Placeholder 3"/>
          <p:cNvSpPr>
            <a:spLocks noGrp="1"/>
          </p:cNvSpPr>
          <p:nvPr>
            <p:ph type="sldNum" sz="quarter" idx="5"/>
          </p:nvPr>
        </p:nvSpPr>
        <p:spPr/>
        <p:txBody>
          <a:bodyPr/>
          <a:lstStyle/>
          <a:p>
            <a:fld id="{CF1BF9C9-2D26-4CEF-8984-76C428DC59B9}" type="slidenum">
              <a:rPr lang="th-TH" smtClean="0"/>
              <a:t>16</a:t>
            </a:fld>
            <a:endParaRPr lang="th-TH"/>
          </a:p>
        </p:txBody>
      </p:sp>
    </p:spTree>
    <p:extLst>
      <p:ext uri="{BB962C8B-B14F-4D97-AF65-F5344CB8AC3E}">
        <p14:creationId xmlns:p14="http://schemas.microsoft.com/office/powerpoint/2010/main" val="89510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rial" panose="020B0604020202020204" pitchFamily="34" charset="0"/>
                <a:ea typeface="Calibri" panose="020F0502020204030204" pitchFamily="34" charset="0"/>
                <a:cs typeface="Cordia New" panose="020B0304020202020204" pitchFamily="34" charset="-34"/>
              </a:rPr>
              <a:t>Let’s start with SARS-CoV-2. </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Slide Number Placeholder 3"/>
          <p:cNvSpPr>
            <a:spLocks noGrp="1"/>
          </p:cNvSpPr>
          <p:nvPr>
            <p:ph type="sldNum" sz="quarter" idx="10"/>
          </p:nvPr>
        </p:nvSpPr>
        <p:spPr/>
        <p:txBody>
          <a:bodyPr/>
          <a:lstStyle/>
          <a:p>
            <a:fld id="{CF1BF9C9-2D26-4CEF-8984-76C428DC59B9}" type="slidenum">
              <a:rPr lang="th-TH" smtClean="0"/>
              <a:t>1</a:t>
            </a:fld>
            <a:endParaRPr lang="th-TH"/>
          </a:p>
        </p:txBody>
      </p:sp>
    </p:spTree>
    <p:extLst>
      <p:ext uri="{BB962C8B-B14F-4D97-AF65-F5344CB8AC3E}">
        <p14:creationId xmlns:p14="http://schemas.microsoft.com/office/powerpoint/2010/main" val="4087819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dirty="0"/>
              <a:t>Surface location of the spike glycoprotein is a direct target for host immune responses, neutralizing antibodies, and become one of the most important targets for COVID-19 vaccine and therapeutic research. </a:t>
            </a:r>
          </a:p>
          <a:p>
            <a:pPr marL="285750" indent="-285750">
              <a:buFont typeface="Arial" panose="020B0604020202020204" pitchFamily="34" charset="0"/>
              <a:buChar char="•"/>
            </a:pPr>
            <a:endParaRPr lang="en-US" b="1" dirty="0"/>
          </a:p>
        </p:txBody>
      </p:sp>
      <p:sp>
        <p:nvSpPr>
          <p:cNvPr id="4" name="Slide Number Placeholder 3"/>
          <p:cNvSpPr>
            <a:spLocks noGrp="1"/>
          </p:cNvSpPr>
          <p:nvPr>
            <p:ph type="sldNum" sz="quarter" idx="10"/>
          </p:nvPr>
        </p:nvSpPr>
        <p:spPr/>
        <p:txBody>
          <a:bodyPr/>
          <a:lstStyle/>
          <a:p>
            <a:fld id="{CF1BF9C9-2D26-4CEF-8984-76C428DC59B9}" type="slidenum">
              <a:rPr lang="th-TH" smtClean="0"/>
              <a:t>2</a:t>
            </a:fld>
            <a:endParaRPr lang="th-TH"/>
          </a:p>
        </p:txBody>
      </p:sp>
    </p:spTree>
    <p:extLst>
      <p:ext uri="{BB962C8B-B14F-4D97-AF65-F5344CB8AC3E}">
        <p14:creationId xmlns:p14="http://schemas.microsoft.com/office/powerpoint/2010/main" val="1882890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This is an example of an important mutations on the RBD domain of SARS-CoV-2. </a:t>
            </a:r>
          </a:p>
          <a:p>
            <a:pPr marL="285750" indent="-285750">
              <a:buFont typeface="Arial" panose="020B0604020202020204" pitchFamily="34" charset="0"/>
              <a:buChar char="•"/>
            </a:pPr>
            <a:r>
              <a:rPr lang="en-US" dirty="0"/>
              <a:t>E484K contributes to the background in most of SARS-CoV-2 variant of concern and T478K also emerges in delta variants.</a:t>
            </a:r>
          </a:p>
          <a:p>
            <a:pPr marL="285750" indent="-285750">
              <a:buFont typeface="Arial" panose="020B0604020202020204" pitchFamily="34" charset="0"/>
              <a:buChar char="•"/>
            </a:pPr>
            <a:r>
              <a:rPr lang="en-US" dirty="0"/>
              <a:t>But during June-July 2021, there was a delta+E484K mutation appeared in Italy. And in November 2021, there was a new dominant variant called Omicron.</a:t>
            </a:r>
            <a:endParaRPr lang="th-TH" dirty="0"/>
          </a:p>
        </p:txBody>
      </p:sp>
      <p:sp>
        <p:nvSpPr>
          <p:cNvPr id="4" name="Slide Number Placeholder 3"/>
          <p:cNvSpPr>
            <a:spLocks noGrp="1"/>
          </p:cNvSpPr>
          <p:nvPr>
            <p:ph type="sldNum" sz="quarter" idx="5"/>
          </p:nvPr>
        </p:nvSpPr>
        <p:spPr/>
        <p:txBody>
          <a:bodyPr/>
          <a:lstStyle/>
          <a:p>
            <a:fld id="{CF1BF9C9-2D26-4CEF-8984-76C428DC59B9}" type="slidenum">
              <a:rPr lang="th-TH" smtClean="0"/>
              <a:t>3</a:t>
            </a:fld>
            <a:endParaRPr lang="th-TH"/>
          </a:p>
        </p:txBody>
      </p:sp>
    </p:spTree>
    <p:extLst>
      <p:ext uri="{BB962C8B-B14F-4D97-AF65-F5344CB8AC3E}">
        <p14:creationId xmlns:p14="http://schemas.microsoft.com/office/powerpoint/2010/main" val="24119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rial" panose="020B0604020202020204" pitchFamily="34" charset="0"/>
                <a:ea typeface="Calibri" panose="020F0502020204030204" pitchFamily="34" charset="0"/>
                <a:cs typeface="Cordia New" panose="020B0304020202020204" pitchFamily="34" charset="-34"/>
              </a:rPr>
              <a:t>Since the virus has spread and mutated very quickly, to study the structural changes in the spike protein, we make use of computational methods.</a:t>
            </a:r>
            <a:br>
              <a:rPr lang="en-US" sz="1800" dirty="0">
                <a:effectLst/>
                <a:latin typeface="Arial" panose="020B0604020202020204" pitchFamily="34" charset="0"/>
                <a:ea typeface="Calibri" panose="020F0502020204030204" pitchFamily="34" charset="0"/>
                <a:cs typeface="Cordia New" panose="020B0304020202020204" pitchFamily="34" charset="-34"/>
              </a:rPr>
            </a:br>
            <a:r>
              <a:rPr lang="en-US" sz="1800" dirty="0">
                <a:effectLst/>
                <a:latin typeface="Arial" panose="020B0604020202020204" pitchFamily="34" charset="0"/>
                <a:ea typeface="Calibri" panose="020F0502020204030204" pitchFamily="34" charset="0"/>
                <a:cs typeface="Cordia New" panose="020B0304020202020204" pitchFamily="34" charset="-34"/>
              </a:rPr>
              <a:t>I would like to provide some information about 2 computational approaches that are widely used, which are </a:t>
            </a:r>
            <a:r>
              <a:rPr lang="en-US" dirty="0">
                <a:solidFill>
                  <a:schemeClr val="bg1"/>
                </a:solidFill>
              </a:rPr>
              <a:t>Molecular Dynamics</a:t>
            </a:r>
            <a:r>
              <a:rPr lang="en-US" sz="1800" dirty="0">
                <a:effectLst/>
                <a:latin typeface="Arial" panose="020B0604020202020204" pitchFamily="34" charset="0"/>
                <a:ea typeface="Calibri" panose="020F0502020204030204" pitchFamily="34" charset="0"/>
                <a:cs typeface="Cordia New" panose="020B0304020202020204" pitchFamily="34" charset="-34"/>
              </a:rPr>
              <a:t> simulations and </a:t>
            </a:r>
            <a:r>
              <a:rPr lang="en-US" dirty="0">
                <a:solidFill>
                  <a:schemeClr val="bg1"/>
                </a:solidFill>
              </a:rPr>
              <a:t>Molecular Mechanics calculations</a:t>
            </a:r>
            <a:r>
              <a:rPr lang="en-US" sz="1800" dirty="0">
                <a:effectLst/>
                <a:latin typeface="Arial" panose="020B0604020202020204" pitchFamily="34" charset="0"/>
                <a:ea typeface="Calibri" panose="020F0502020204030204" pitchFamily="34" charset="0"/>
                <a:cs typeface="Cordia New" panose="020B0304020202020204" pitchFamily="34" charset="-34"/>
              </a:rPr>
              <a:t>.</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Slide Number Placeholder 3"/>
          <p:cNvSpPr>
            <a:spLocks noGrp="1"/>
          </p:cNvSpPr>
          <p:nvPr>
            <p:ph type="sldNum" sz="quarter" idx="5"/>
          </p:nvPr>
        </p:nvSpPr>
        <p:spPr/>
        <p:txBody>
          <a:bodyPr/>
          <a:lstStyle/>
          <a:p>
            <a:fld id="{CF1BF9C9-2D26-4CEF-8984-76C428DC59B9}" type="slidenum">
              <a:rPr lang="th-TH" smtClean="0"/>
              <a:t>4</a:t>
            </a:fld>
            <a:endParaRPr lang="th-TH"/>
          </a:p>
        </p:txBody>
      </p:sp>
    </p:spTree>
    <p:extLst>
      <p:ext uri="{BB962C8B-B14F-4D97-AF65-F5344CB8AC3E}">
        <p14:creationId xmlns:p14="http://schemas.microsoft.com/office/powerpoint/2010/main" val="4088967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rPr>
              <a:t>This is the MD simulations algorithm. First, we need to know the potential energy of each atom at the initial position and velocity. </a:t>
            </a:r>
          </a:p>
          <a:p>
            <a:pPr marL="342900" lvl="0" indent="-342900">
              <a:lnSpc>
                <a:spcPct val="107000"/>
              </a:lnSpc>
              <a:spcAft>
                <a:spcPts val="800"/>
              </a:spcAft>
              <a:buFont typeface="Symbol" panose="05050102010706020507" pitchFamily="18" charset="2"/>
              <a:buChar char=""/>
            </a:pPr>
            <a:r>
              <a:rPr lang="en-US" sz="1800" dirty="0">
                <a:effectLst/>
                <a:latin typeface="Arial" panose="020B0604020202020204" pitchFamily="34" charset="0"/>
                <a:ea typeface="Calibri" panose="020F0502020204030204" pitchFamily="34" charset="0"/>
              </a:rPr>
              <a:t>When we know the </a:t>
            </a:r>
            <a:r>
              <a:rPr lang="en-US" sz="1800" b="1" dirty="0">
                <a:effectLst/>
                <a:latin typeface="Arial" panose="020B0604020202020204" pitchFamily="34" charset="0"/>
                <a:ea typeface="Calibri" panose="020F0502020204030204" pitchFamily="34" charset="0"/>
              </a:rPr>
              <a:t>energy and position</a:t>
            </a:r>
            <a:r>
              <a:rPr lang="en-US" sz="1800" dirty="0">
                <a:effectLst/>
                <a:latin typeface="Arial" panose="020B0604020202020204" pitchFamily="34" charset="0"/>
                <a:ea typeface="Calibri" panose="020F0502020204030204" pitchFamily="34" charset="0"/>
              </a:rPr>
              <a:t>, we can calculate </a:t>
            </a:r>
            <a:r>
              <a:rPr lang="en-US" sz="1800" b="1" dirty="0">
                <a:effectLst/>
                <a:latin typeface="Arial" panose="020B0604020202020204" pitchFamily="34" charset="0"/>
                <a:ea typeface="Calibri" panose="020F0502020204030204" pitchFamily="34" charset="0"/>
              </a:rPr>
              <a:t>force</a:t>
            </a:r>
            <a:r>
              <a:rPr lang="en-US" sz="1800" dirty="0">
                <a:effectLst/>
                <a:latin typeface="Arial" panose="020B0604020202020204" pitchFamily="34" charset="0"/>
                <a:ea typeface="Calibri" panose="020F0502020204030204" pitchFamily="34" charset="0"/>
              </a:rPr>
              <a:t>. And when we know the </a:t>
            </a:r>
            <a:r>
              <a:rPr lang="en-US" sz="1800" b="1" dirty="0">
                <a:effectLst/>
                <a:latin typeface="Arial" panose="020B0604020202020204" pitchFamily="34" charset="0"/>
                <a:ea typeface="Calibri" panose="020F0502020204030204" pitchFamily="34" charset="0"/>
              </a:rPr>
              <a:t>force, we can predict the acceleration as well as the new position and velocity</a:t>
            </a:r>
            <a:r>
              <a:rPr lang="th-TH" sz="1800" b="1" dirty="0">
                <a:effectLst/>
                <a:latin typeface="Arial" panose="020B0604020202020204" pitchFamily="34" charset="0"/>
                <a:ea typeface="Calibri" panose="020F0502020204030204" pitchFamily="34" charset="0"/>
              </a:rPr>
              <a:t> </a:t>
            </a:r>
            <a:r>
              <a:rPr lang="en-US" sz="1800" dirty="0">
                <a:effectLst/>
                <a:latin typeface="Arial" panose="020B0604020202020204" pitchFamily="34" charset="0"/>
                <a:ea typeface="Calibri" panose="020F0502020204030204" pitchFamily="34" charset="0"/>
              </a:rPr>
              <a:t>of each atoms in the molecule of interest. This calculation will repeat again and again until the end of the process. So, we will know how the whole system behave over time in some certain conditions. The spatial progression of the MD run showing the pathway of changing atomic positions is called MD trajectory.</a:t>
            </a:r>
            <a:r>
              <a:rPr lang="en-US" dirty="0"/>
              <a:t> </a:t>
            </a:r>
          </a:p>
          <a:p>
            <a:endParaRPr lang="th-TH" dirty="0"/>
          </a:p>
        </p:txBody>
      </p:sp>
      <p:sp>
        <p:nvSpPr>
          <p:cNvPr id="4" name="Slide Number Placeholder 3"/>
          <p:cNvSpPr>
            <a:spLocks noGrp="1"/>
          </p:cNvSpPr>
          <p:nvPr>
            <p:ph type="sldNum" sz="quarter" idx="5"/>
          </p:nvPr>
        </p:nvSpPr>
        <p:spPr/>
        <p:txBody>
          <a:bodyPr/>
          <a:lstStyle/>
          <a:p>
            <a:fld id="{CF1BF9C9-2D26-4CEF-8984-76C428DC59B9}" type="slidenum">
              <a:rPr lang="th-TH" smtClean="0"/>
              <a:t>5</a:t>
            </a:fld>
            <a:endParaRPr lang="th-TH"/>
          </a:p>
        </p:txBody>
      </p:sp>
    </p:spTree>
    <p:extLst>
      <p:ext uri="{BB962C8B-B14F-4D97-AF65-F5344CB8AC3E}">
        <p14:creationId xmlns:p14="http://schemas.microsoft.com/office/powerpoint/2010/main" val="3755263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For MD analysis, there are many analysis methods for MD trajectories, but the most common analysis are RMSD and RMSF. </a:t>
            </a:r>
          </a:p>
          <a:p>
            <a:pPr marL="285750" indent="-285750">
              <a:buFont typeface="Arial" panose="020B0604020202020204" pitchFamily="34" charset="0"/>
              <a:buChar char="•"/>
            </a:pPr>
            <a:r>
              <a:rPr lang="en-US" dirty="0"/>
              <a:t>RMSD is a standard measure of the average distance between backbone atoms of a protein over time from its initial position. </a:t>
            </a:r>
          </a:p>
          <a:p>
            <a:pPr marL="285750" indent="-285750">
              <a:buFont typeface="Arial" panose="020B0604020202020204" pitchFamily="34" charset="0"/>
              <a:buChar char="•"/>
            </a:pPr>
            <a:r>
              <a:rPr lang="en-US" dirty="0"/>
              <a:t>This is the RMSD plot between time (in x axis) and distances of mass (in y axis). These are the movement of the overall protein structure during a time of simulations compared to the initial position. </a:t>
            </a:r>
          </a:p>
          <a:p>
            <a:pPr marL="285750" indent="-285750">
              <a:buFont typeface="Arial" panose="020B0604020202020204" pitchFamily="34" charset="0"/>
              <a:buChar char="•"/>
            </a:pPr>
            <a:r>
              <a:rPr lang="en-US" dirty="0"/>
              <a:t>RMSF is a measurement of the average deviation of each amino acid residue over time from a reference position. It can tell us how flexible of a local structure is from how much that particular residue fluctuates.</a:t>
            </a:r>
          </a:p>
          <a:p>
            <a:pPr marL="285750" indent="-285750">
              <a:buFont typeface="Arial" panose="020B0604020202020204" pitchFamily="34" charset="0"/>
              <a:buChar char="•"/>
            </a:pPr>
            <a:r>
              <a:rPr lang="en-US" dirty="0"/>
              <a:t>This is the RMSF plot between residue (in x axis) and fluctuation (in y axis). These are the deviation of each residue during a time of simulation compared to the initial position. </a:t>
            </a:r>
            <a:endParaRPr lang="th-TH" dirty="0"/>
          </a:p>
        </p:txBody>
      </p:sp>
      <p:sp>
        <p:nvSpPr>
          <p:cNvPr id="4" name="Slide Number Placeholder 3"/>
          <p:cNvSpPr>
            <a:spLocks noGrp="1"/>
          </p:cNvSpPr>
          <p:nvPr>
            <p:ph type="sldNum" sz="quarter" idx="5"/>
          </p:nvPr>
        </p:nvSpPr>
        <p:spPr/>
        <p:txBody>
          <a:bodyPr/>
          <a:lstStyle/>
          <a:p>
            <a:fld id="{CF1BF9C9-2D26-4CEF-8984-76C428DC59B9}" type="slidenum">
              <a:rPr lang="th-TH" smtClean="0"/>
              <a:t>6</a:t>
            </a:fld>
            <a:endParaRPr lang="th-TH"/>
          </a:p>
        </p:txBody>
      </p:sp>
    </p:spTree>
    <p:extLst>
      <p:ext uri="{BB962C8B-B14F-4D97-AF65-F5344CB8AC3E}">
        <p14:creationId xmlns:p14="http://schemas.microsoft.com/office/powerpoint/2010/main" val="311633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This is the MM/PBSA binding free energy calculation with thermodynamics cycle between protein and ligand in gas phase and solvation environment</a:t>
            </a:r>
          </a:p>
          <a:p>
            <a:pPr marL="285750" indent="-285750">
              <a:buFont typeface="Arial" panose="020B0604020202020204" pitchFamily="34" charset="0"/>
              <a:buChar char="•"/>
            </a:pPr>
            <a:r>
              <a:rPr lang="en-US" dirty="0"/>
              <a:t>This are MM/PBSA equation for binding free energy calculation. The delta G binding can be calculated by the sum of molecular mechanic energy and solvation free energy. And for the solvation free energy, it can be calculated using Poisson-Boltzmann or Generalized-Born equation for polar contribution, and solvent accessible surface area for non-polar solvation. </a:t>
            </a:r>
            <a:endParaRPr lang="th-TH" dirty="0"/>
          </a:p>
        </p:txBody>
      </p:sp>
      <p:sp>
        <p:nvSpPr>
          <p:cNvPr id="4" name="Slide Number Placeholder 3"/>
          <p:cNvSpPr>
            <a:spLocks noGrp="1"/>
          </p:cNvSpPr>
          <p:nvPr>
            <p:ph type="sldNum" sz="quarter" idx="5"/>
          </p:nvPr>
        </p:nvSpPr>
        <p:spPr/>
        <p:txBody>
          <a:bodyPr/>
          <a:lstStyle/>
          <a:p>
            <a:fld id="{CF1BF9C9-2D26-4CEF-8984-76C428DC59B9}" type="slidenum">
              <a:rPr lang="th-TH" smtClean="0"/>
              <a:t>7</a:t>
            </a:fld>
            <a:endParaRPr lang="th-TH"/>
          </a:p>
        </p:txBody>
      </p:sp>
    </p:spTree>
    <p:extLst>
      <p:ext uri="{BB962C8B-B14F-4D97-AF65-F5344CB8AC3E}">
        <p14:creationId xmlns:p14="http://schemas.microsoft.com/office/powerpoint/2010/main" val="419618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ordia New" panose="020B0304020202020204" pitchFamily="34" charset="-34"/>
              </a:rPr>
              <a:t>For my research objectives</a:t>
            </a:r>
          </a:p>
        </p:txBody>
      </p:sp>
      <p:sp>
        <p:nvSpPr>
          <p:cNvPr id="4" name="Slide Number Placeholder 3"/>
          <p:cNvSpPr>
            <a:spLocks noGrp="1"/>
          </p:cNvSpPr>
          <p:nvPr>
            <p:ph type="sldNum" sz="quarter" idx="5"/>
          </p:nvPr>
        </p:nvSpPr>
        <p:spPr/>
        <p:txBody>
          <a:bodyPr/>
          <a:lstStyle/>
          <a:p>
            <a:fld id="{CF1BF9C9-2D26-4CEF-8984-76C428DC59B9}" type="slidenum">
              <a:rPr lang="th-TH" smtClean="0"/>
              <a:t>8</a:t>
            </a:fld>
            <a:endParaRPr lang="th-TH"/>
          </a:p>
        </p:txBody>
      </p:sp>
    </p:spTree>
    <p:extLst>
      <p:ext uri="{BB962C8B-B14F-4D97-AF65-F5344CB8AC3E}">
        <p14:creationId xmlns:p14="http://schemas.microsoft.com/office/powerpoint/2010/main" val="233270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62D3-5766-450D-A2ED-33D987F73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798618B0-0A8D-4EF9-A711-0097888A37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6C1761B2-ED05-46C8-91B2-CDDEBD065F3A}"/>
              </a:ext>
            </a:extLst>
          </p:cNvPr>
          <p:cNvSpPr>
            <a:spLocks noGrp="1"/>
          </p:cNvSpPr>
          <p:nvPr>
            <p:ph type="dt" sz="half" idx="10"/>
          </p:nvPr>
        </p:nvSpPr>
        <p:spPr/>
        <p:txBody>
          <a:bodyPr/>
          <a:lstStyle/>
          <a:p>
            <a:fld id="{36141D2D-11BD-4B35-9D05-A6C72E4B372E}" type="datetime1">
              <a:rPr lang="th-TH" smtClean="0"/>
              <a:t>17/09/68</a:t>
            </a:fld>
            <a:endParaRPr lang="th-TH"/>
          </a:p>
        </p:txBody>
      </p:sp>
      <p:sp>
        <p:nvSpPr>
          <p:cNvPr id="5" name="Footer Placeholder 4">
            <a:extLst>
              <a:ext uri="{FF2B5EF4-FFF2-40B4-BE49-F238E27FC236}">
                <a16:creationId xmlns:a16="http://schemas.microsoft.com/office/drawing/2014/main" id="{7C448472-36FB-409C-B902-6756155AE26A}"/>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0B3190F7-BEC4-4689-96FE-4B152C568218}"/>
              </a:ext>
            </a:extLst>
          </p:cNvPr>
          <p:cNvSpPr>
            <a:spLocks noGrp="1"/>
          </p:cNvSpPr>
          <p:nvPr>
            <p:ph type="sldNum" sz="quarter" idx="12"/>
          </p:nvPr>
        </p:nvSpPr>
        <p:spPr/>
        <p:txBody>
          <a:bodyPr/>
          <a:lstStyle/>
          <a:p>
            <a:fld id="{79764BB5-F92E-44CD-8307-F954615EDAEC}" type="slidenum">
              <a:rPr lang="th-TH" smtClean="0"/>
              <a:t>‹#›</a:t>
            </a:fld>
            <a:endParaRPr lang="th-TH"/>
          </a:p>
        </p:txBody>
      </p:sp>
    </p:spTree>
    <p:extLst>
      <p:ext uri="{BB962C8B-B14F-4D97-AF65-F5344CB8AC3E}">
        <p14:creationId xmlns:p14="http://schemas.microsoft.com/office/powerpoint/2010/main" val="30308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E9443-628B-4F35-BA16-E9CEDD0765A5}"/>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031CCFFF-31AF-4B13-AE70-2E0434435F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F9D8445B-0978-4A42-8FDB-11D5ECFEBFE7}"/>
              </a:ext>
            </a:extLst>
          </p:cNvPr>
          <p:cNvSpPr>
            <a:spLocks noGrp="1"/>
          </p:cNvSpPr>
          <p:nvPr>
            <p:ph type="dt" sz="half" idx="10"/>
          </p:nvPr>
        </p:nvSpPr>
        <p:spPr/>
        <p:txBody>
          <a:bodyPr/>
          <a:lstStyle/>
          <a:p>
            <a:fld id="{CF1D31FB-F61E-4263-A816-C804AC64B806}" type="datetime1">
              <a:rPr lang="th-TH" smtClean="0"/>
              <a:t>17/09/68</a:t>
            </a:fld>
            <a:endParaRPr lang="th-TH"/>
          </a:p>
        </p:txBody>
      </p:sp>
      <p:sp>
        <p:nvSpPr>
          <p:cNvPr id="5" name="Footer Placeholder 4">
            <a:extLst>
              <a:ext uri="{FF2B5EF4-FFF2-40B4-BE49-F238E27FC236}">
                <a16:creationId xmlns:a16="http://schemas.microsoft.com/office/drawing/2014/main" id="{DC81C0BF-9099-45BB-9CA4-7B4344339B94}"/>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DD32CEA9-1150-4821-BB51-8BAF5D600E79}"/>
              </a:ext>
            </a:extLst>
          </p:cNvPr>
          <p:cNvSpPr>
            <a:spLocks noGrp="1"/>
          </p:cNvSpPr>
          <p:nvPr>
            <p:ph type="sldNum" sz="quarter" idx="12"/>
          </p:nvPr>
        </p:nvSpPr>
        <p:spPr/>
        <p:txBody>
          <a:bodyPr/>
          <a:lstStyle/>
          <a:p>
            <a:fld id="{79764BB5-F92E-44CD-8307-F954615EDAEC}" type="slidenum">
              <a:rPr lang="th-TH" smtClean="0"/>
              <a:t>‹#›</a:t>
            </a:fld>
            <a:endParaRPr lang="th-TH"/>
          </a:p>
        </p:txBody>
      </p:sp>
    </p:spTree>
    <p:extLst>
      <p:ext uri="{BB962C8B-B14F-4D97-AF65-F5344CB8AC3E}">
        <p14:creationId xmlns:p14="http://schemas.microsoft.com/office/powerpoint/2010/main" val="3235088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93D064-B025-449B-A900-681AA4AC9A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2B65E940-F26D-43BA-978D-DB49923446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CC0D51AA-C881-4ADB-A1A3-E507E7ADC825}"/>
              </a:ext>
            </a:extLst>
          </p:cNvPr>
          <p:cNvSpPr>
            <a:spLocks noGrp="1"/>
          </p:cNvSpPr>
          <p:nvPr>
            <p:ph type="dt" sz="half" idx="10"/>
          </p:nvPr>
        </p:nvSpPr>
        <p:spPr/>
        <p:txBody>
          <a:bodyPr/>
          <a:lstStyle/>
          <a:p>
            <a:fld id="{5DA353C4-84AC-4671-9815-7DC64AE3D60D}" type="datetime1">
              <a:rPr lang="th-TH" smtClean="0"/>
              <a:t>17/09/68</a:t>
            </a:fld>
            <a:endParaRPr lang="th-TH"/>
          </a:p>
        </p:txBody>
      </p:sp>
      <p:sp>
        <p:nvSpPr>
          <p:cNvPr id="5" name="Footer Placeholder 4">
            <a:extLst>
              <a:ext uri="{FF2B5EF4-FFF2-40B4-BE49-F238E27FC236}">
                <a16:creationId xmlns:a16="http://schemas.microsoft.com/office/drawing/2014/main" id="{E48DC3A3-F651-48CD-8FCD-98436039E169}"/>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01F3A3E8-875D-40D4-870A-AFA558A56689}"/>
              </a:ext>
            </a:extLst>
          </p:cNvPr>
          <p:cNvSpPr>
            <a:spLocks noGrp="1"/>
          </p:cNvSpPr>
          <p:nvPr>
            <p:ph type="sldNum" sz="quarter" idx="12"/>
          </p:nvPr>
        </p:nvSpPr>
        <p:spPr/>
        <p:txBody>
          <a:bodyPr/>
          <a:lstStyle/>
          <a:p>
            <a:fld id="{79764BB5-F92E-44CD-8307-F954615EDAEC}" type="slidenum">
              <a:rPr lang="th-TH" smtClean="0"/>
              <a:t>‹#›</a:t>
            </a:fld>
            <a:endParaRPr lang="th-TH"/>
          </a:p>
        </p:txBody>
      </p:sp>
    </p:spTree>
    <p:extLst>
      <p:ext uri="{BB962C8B-B14F-4D97-AF65-F5344CB8AC3E}">
        <p14:creationId xmlns:p14="http://schemas.microsoft.com/office/powerpoint/2010/main" val="228081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F8EE-6111-4FD3-B3C0-F1A42C69331A}"/>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361950A1-0496-4BDA-A74A-A15A8D5BB6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3006F086-3AF8-4C27-8961-A9AB27C84C09}"/>
              </a:ext>
            </a:extLst>
          </p:cNvPr>
          <p:cNvSpPr>
            <a:spLocks noGrp="1"/>
          </p:cNvSpPr>
          <p:nvPr>
            <p:ph type="dt" sz="half" idx="10"/>
          </p:nvPr>
        </p:nvSpPr>
        <p:spPr/>
        <p:txBody>
          <a:bodyPr/>
          <a:lstStyle/>
          <a:p>
            <a:fld id="{71E3DFCF-3F1E-4957-BAFF-18716023D0E6}" type="datetime1">
              <a:rPr lang="th-TH" smtClean="0"/>
              <a:t>17/09/68</a:t>
            </a:fld>
            <a:endParaRPr lang="th-TH"/>
          </a:p>
        </p:txBody>
      </p:sp>
      <p:sp>
        <p:nvSpPr>
          <p:cNvPr id="5" name="Footer Placeholder 4">
            <a:extLst>
              <a:ext uri="{FF2B5EF4-FFF2-40B4-BE49-F238E27FC236}">
                <a16:creationId xmlns:a16="http://schemas.microsoft.com/office/drawing/2014/main" id="{199CBB39-2D92-4A17-B282-5F394AEE2726}"/>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AFC28F87-0603-47DE-A93B-312A6A2EF481}"/>
              </a:ext>
            </a:extLst>
          </p:cNvPr>
          <p:cNvSpPr>
            <a:spLocks noGrp="1"/>
          </p:cNvSpPr>
          <p:nvPr>
            <p:ph type="sldNum" sz="quarter" idx="12"/>
          </p:nvPr>
        </p:nvSpPr>
        <p:spPr/>
        <p:txBody>
          <a:bodyPr/>
          <a:lstStyle/>
          <a:p>
            <a:fld id="{79764BB5-F92E-44CD-8307-F954615EDAEC}" type="slidenum">
              <a:rPr lang="th-TH" smtClean="0"/>
              <a:t>‹#›</a:t>
            </a:fld>
            <a:endParaRPr lang="th-TH"/>
          </a:p>
        </p:txBody>
      </p:sp>
    </p:spTree>
    <p:extLst>
      <p:ext uri="{BB962C8B-B14F-4D97-AF65-F5344CB8AC3E}">
        <p14:creationId xmlns:p14="http://schemas.microsoft.com/office/powerpoint/2010/main" val="172985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BC98-5ECA-4250-A22F-EE87624BE5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ED7C25C5-0208-489D-ACFF-A8EABABF54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C05BDE-A38E-49C3-868C-6A7FFA40A0AB}"/>
              </a:ext>
            </a:extLst>
          </p:cNvPr>
          <p:cNvSpPr>
            <a:spLocks noGrp="1"/>
          </p:cNvSpPr>
          <p:nvPr>
            <p:ph type="dt" sz="half" idx="10"/>
          </p:nvPr>
        </p:nvSpPr>
        <p:spPr/>
        <p:txBody>
          <a:bodyPr/>
          <a:lstStyle/>
          <a:p>
            <a:fld id="{D5A3D9D7-484C-4337-91BA-136797C3BAD2}" type="datetime1">
              <a:rPr lang="th-TH" smtClean="0"/>
              <a:t>17/09/68</a:t>
            </a:fld>
            <a:endParaRPr lang="th-TH"/>
          </a:p>
        </p:txBody>
      </p:sp>
      <p:sp>
        <p:nvSpPr>
          <p:cNvPr id="5" name="Footer Placeholder 4">
            <a:extLst>
              <a:ext uri="{FF2B5EF4-FFF2-40B4-BE49-F238E27FC236}">
                <a16:creationId xmlns:a16="http://schemas.microsoft.com/office/drawing/2014/main" id="{2E2A5B23-D9E8-49BF-89EE-C084F032F481}"/>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B588D810-D65B-424F-BBDD-A9BA9C615974}"/>
              </a:ext>
            </a:extLst>
          </p:cNvPr>
          <p:cNvSpPr>
            <a:spLocks noGrp="1"/>
          </p:cNvSpPr>
          <p:nvPr>
            <p:ph type="sldNum" sz="quarter" idx="12"/>
          </p:nvPr>
        </p:nvSpPr>
        <p:spPr/>
        <p:txBody>
          <a:bodyPr/>
          <a:lstStyle/>
          <a:p>
            <a:fld id="{79764BB5-F92E-44CD-8307-F954615EDAEC}" type="slidenum">
              <a:rPr lang="th-TH" smtClean="0"/>
              <a:t>‹#›</a:t>
            </a:fld>
            <a:endParaRPr lang="th-TH"/>
          </a:p>
        </p:txBody>
      </p:sp>
    </p:spTree>
    <p:extLst>
      <p:ext uri="{BB962C8B-B14F-4D97-AF65-F5344CB8AC3E}">
        <p14:creationId xmlns:p14="http://schemas.microsoft.com/office/powerpoint/2010/main" val="70300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112D7-C278-40EB-83C6-90EA1AFF55EE}"/>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7CA0249A-8EE2-4417-8A25-F8AF847BC7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491CEFCF-ADE3-4B05-934D-E74379A181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94991090-5154-47A4-99E8-0F212F22ED29}"/>
              </a:ext>
            </a:extLst>
          </p:cNvPr>
          <p:cNvSpPr>
            <a:spLocks noGrp="1"/>
          </p:cNvSpPr>
          <p:nvPr>
            <p:ph type="dt" sz="half" idx="10"/>
          </p:nvPr>
        </p:nvSpPr>
        <p:spPr/>
        <p:txBody>
          <a:bodyPr/>
          <a:lstStyle/>
          <a:p>
            <a:fld id="{971C435C-065A-4A20-96DE-124567BF36D1}" type="datetime1">
              <a:rPr lang="th-TH" smtClean="0"/>
              <a:t>17/09/68</a:t>
            </a:fld>
            <a:endParaRPr lang="th-TH"/>
          </a:p>
        </p:txBody>
      </p:sp>
      <p:sp>
        <p:nvSpPr>
          <p:cNvPr id="6" name="Footer Placeholder 5">
            <a:extLst>
              <a:ext uri="{FF2B5EF4-FFF2-40B4-BE49-F238E27FC236}">
                <a16:creationId xmlns:a16="http://schemas.microsoft.com/office/drawing/2014/main" id="{B8363123-C887-46AE-89F4-50CDC58842C5}"/>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D9D85337-7845-442E-AF2B-F52FF0EADAB2}"/>
              </a:ext>
            </a:extLst>
          </p:cNvPr>
          <p:cNvSpPr>
            <a:spLocks noGrp="1"/>
          </p:cNvSpPr>
          <p:nvPr>
            <p:ph type="sldNum" sz="quarter" idx="12"/>
          </p:nvPr>
        </p:nvSpPr>
        <p:spPr/>
        <p:txBody>
          <a:bodyPr/>
          <a:lstStyle/>
          <a:p>
            <a:fld id="{79764BB5-F92E-44CD-8307-F954615EDAEC}" type="slidenum">
              <a:rPr lang="th-TH" smtClean="0"/>
              <a:t>‹#›</a:t>
            </a:fld>
            <a:endParaRPr lang="th-TH"/>
          </a:p>
        </p:txBody>
      </p:sp>
    </p:spTree>
    <p:extLst>
      <p:ext uri="{BB962C8B-B14F-4D97-AF65-F5344CB8AC3E}">
        <p14:creationId xmlns:p14="http://schemas.microsoft.com/office/powerpoint/2010/main" val="1816295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CC35-AE41-4689-94FF-CA739A2A21E0}"/>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1FCBCE53-28F4-4B51-BBE7-08250CDBFB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782388-72D7-4881-AA65-EB77EFB8D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2CB8EC31-4707-4D08-9A78-489B034E48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1B6AE8-B83F-46FD-8EF6-7D5BE14E85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52D682A7-8446-4BDF-8AC9-59D40A71B540}"/>
              </a:ext>
            </a:extLst>
          </p:cNvPr>
          <p:cNvSpPr>
            <a:spLocks noGrp="1"/>
          </p:cNvSpPr>
          <p:nvPr>
            <p:ph type="dt" sz="half" idx="10"/>
          </p:nvPr>
        </p:nvSpPr>
        <p:spPr/>
        <p:txBody>
          <a:bodyPr/>
          <a:lstStyle/>
          <a:p>
            <a:fld id="{DEEAA322-2E8C-45EF-B4CE-2B82DDF9D177}" type="datetime1">
              <a:rPr lang="th-TH" smtClean="0"/>
              <a:t>17/09/68</a:t>
            </a:fld>
            <a:endParaRPr lang="th-TH"/>
          </a:p>
        </p:txBody>
      </p:sp>
      <p:sp>
        <p:nvSpPr>
          <p:cNvPr id="8" name="Footer Placeholder 7">
            <a:extLst>
              <a:ext uri="{FF2B5EF4-FFF2-40B4-BE49-F238E27FC236}">
                <a16:creationId xmlns:a16="http://schemas.microsoft.com/office/drawing/2014/main" id="{B1ABA9BB-CCE0-4BE6-88C5-13D0A15ED8B6}"/>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0317F05F-B850-4A19-938B-6A1F76682ABF}"/>
              </a:ext>
            </a:extLst>
          </p:cNvPr>
          <p:cNvSpPr>
            <a:spLocks noGrp="1"/>
          </p:cNvSpPr>
          <p:nvPr>
            <p:ph type="sldNum" sz="quarter" idx="12"/>
          </p:nvPr>
        </p:nvSpPr>
        <p:spPr/>
        <p:txBody>
          <a:bodyPr/>
          <a:lstStyle/>
          <a:p>
            <a:fld id="{79764BB5-F92E-44CD-8307-F954615EDAEC}" type="slidenum">
              <a:rPr lang="th-TH" smtClean="0"/>
              <a:t>‹#›</a:t>
            </a:fld>
            <a:endParaRPr lang="th-TH"/>
          </a:p>
        </p:txBody>
      </p:sp>
    </p:spTree>
    <p:extLst>
      <p:ext uri="{BB962C8B-B14F-4D97-AF65-F5344CB8AC3E}">
        <p14:creationId xmlns:p14="http://schemas.microsoft.com/office/powerpoint/2010/main" val="262380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A625-6FBE-4C59-936F-8333697A24CE}"/>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A203585B-12D9-43CF-AE10-9DF21E803954}"/>
              </a:ext>
            </a:extLst>
          </p:cNvPr>
          <p:cNvSpPr>
            <a:spLocks noGrp="1"/>
          </p:cNvSpPr>
          <p:nvPr>
            <p:ph type="dt" sz="half" idx="10"/>
          </p:nvPr>
        </p:nvSpPr>
        <p:spPr/>
        <p:txBody>
          <a:bodyPr/>
          <a:lstStyle/>
          <a:p>
            <a:fld id="{2E7AF2A5-1641-4A5C-8056-3D97153A55D1}" type="datetime1">
              <a:rPr lang="th-TH" smtClean="0"/>
              <a:t>17/09/68</a:t>
            </a:fld>
            <a:endParaRPr lang="th-TH"/>
          </a:p>
        </p:txBody>
      </p:sp>
      <p:sp>
        <p:nvSpPr>
          <p:cNvPr id="4" name="Footer Placeholder 3">
            <a:extLst>
              <a:ext uri="{FF2B5EF4-FFF2-40B4-BE49-F238E27FC236}">
                <a16:creationId xmlns:a16="http://schemas.microsoft.com/office/drawing/2014/main" id="{A99BF7C5-DFF1-4440-936E-53B656C89087}"/>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66CF615C-C6FF-4981-9574-C345D059656B}"/>
              </a:ext>
            </a:extLst>
          </p:cNvPr>
          <p:cNvSpPr>
            <a:spLocks noGrp="1"/>
          </p:cNvSpPr>
          <p:nvPr>
            <p:ph type="sldNum" sz="quarter" idx="12"/>
          </p:nvPr>
        </p:nvSpPr>
        <p:spPr/>
        <p:txBody>
          <a:bodyPr/>
          <a:lstStyle/>
          <a:p>
            <a:fld id="{79764BB5-F92E-44CD-8307-F954615EDAEC}" type="slidenum">
              <a:rPr lang="th-TH" smtClean="0"/>
              <a:t>‹#›</a:t>
            </a:fld>
            <a:endParaRPr lang="th-TH"/>
          </a:p>
        </p:txBody>
      </p:sp>
    </p:spTree>
    <p:extLst>
      <p:ext uri="{BB962C8B-B14F-4D97-AF65-F5344CB8AC3E}">
        <p14:creationId xmlns:p14="http://schemas.microsoft.com/office/powerpoint/2010/main" val="113825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23788-618B-46AA-A8D4-8A2DFAF27E73}"/>
              </a:ext>
            </a:extLst>
          </p:cNvPr>
          <p:cNvSpPr>
            <a:spLocks noGrp="1"/>
          </p:cNvSpPr>
          <p:nvPr>
            <p:ph type="dt" sz="half" idx="10"/>
          </p:nvPr>
        </p:nvSpPr>
        <p:spPr/>
        <p:txBody>
          <a:bodyPr/>
          <a:lstStyle/>
          <a:p>
            <a:fld id="{16054C47-521E-4A35-A5D6-EFA8C56D658F}" type="datetime1">
              <a:rPr lang="th-TH" smtClean="0"/>
              <a:t>17/09/68</a:t>
            </a:fld>
            <a:endParaRPr lang="th-TH"/>
          </a:p>
        </p:txBody>
      </p:sp>
      <p:sp>
        <p:nvSpPr>
          <p:cNvPr id="3" name="Footer Placeholder 2">
            <a:extLst>
              <a:ext uri="{FF2B5EF4-FFF2-40B4-BE49-F238E27FC236}">
                <a16:creationId xmlns:a16="http://schemas.microsoft.com/office/drawing/2014/main" id="{9C208BDA-04F1-4CDD-9DAE-AF6591A3F8C7}"/>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2936D0D9-3763-47EE-A478-B5CD6E7909E6}"/>
              </a:ext>
            </a:extLst>
          </p:cNvPr>
          <p:cNvSpPr>
            <a:spLocks noGrp="1"/>
          </p:cNvSpPr>
          <p:nvPr>
            <p:ph type="sldNum" sz="quarter" idx="12"/>
          </p:nvPr>
        </p:nvSpPr>
        <p:spPr/>
        <p:txBody>
          <a:bodyPr/>
          <a:lstStyle/>
          <a:p>
            <a:fld id="{79764BB5-F92E-44CD-8307-F954615EDAEC}" type="slidenum">
              <a:rPr lang="th-TH" smtClean="0"/>
              <a:t>‹#›</a:t>
            </a:fld>
            <a:endParaRPr lang="th-TH"/>
          </a:p>
        </p:txBody>
      </p:sp>
    </p:spTree>
    <p:extLst>
      <p:ext uri="{BB962C8B-B14F-4D97-AF65-F5344CB8AC3E}">
        <p14:creationId xmlns:p14="http://schemas.microsoft.com/office/powerpoint/2010/main" val="224749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310E-068C-4641-9BAA-C3270FD3FB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73B406C3-C377-4C10-A838-5B6F1E8927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BB264513-9A73-4BFC-91AC-B9309D82D3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6884D-A0D6-448B-AEEA-3F46678246CA}"/>
              </a:ext>
            </a:extLst>
          </p:cNvPr>
          <p:cNvSpPr>
            <a:spLocks noGrp="1"/>
          </p:cNvSpPr>
          <p:nvPr>
            <p:ph type="dt" sz="half" idx="10"/>
          </p:nvPr>
        </p:nvSpPr>
        <p:spPr/>
        <p:txBody>
          <a:bodyPr/>
          <a:lstStyle/>
          <a:p>
            <a:fld id="{C5D6AE13-968F-4885-BE29-790F760A9237}" type="datetime1">
              <a:rPr lang="th-TH" smtClean="0"/>
              <a:t>17/09/68</a:t>
            </a:fld>
            <a:endParaRPr lang="th-TH"/>
          </a:p>
        </p:txBody>
      </p:sp>
      <p:sp>
        <p:nvSpPr>
          <p:cNvPr id="6" name="Footer Placeholder 5">
            <a:extLst>
              <a:ext uri="{FF2B5EF4-FFF2-40B4-BE49-F238E27FC236}">
                <a16:creationId xmlns:a16="http://schemas.microsoft.com/office/drawing/2014/main" id="{4AD0CBB9-9292-4F7E-8DC6-9A4829490013}"/>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12BE11AC-7E78-4CA3-8774-EF82B31F6078}"/>
              </a:ext>
            </a:extLst>
          </p:cNvPr>
          <p:cNvSpPr>
            <a:spLocks noGrp="1"/>
          </p:cNvSpPr>
          <p:nvPr>
            <p:ph type="sldNum" sz="quarter" idx="12"/>
          </p:nvPr>
        </p:nvSpPr>
        <p:spPr/>
        <p:txBody>
          <a:bodyPr/>
          <a:lstStyle/>
          <a:p>
            <a:fld id="{79764BB5-F92E-44CD-8307-F954615EDAEC}" type="slidenum">
              <a:rPr lang="th-TH" smtClean="0"/>
              <a:t>‹#›</a:t>
            </a:fld>
            <a:endParaRPr lang="th-TH"/>
          </a:p>
        </p:txBody>
      </p:sp>
    </p:spTree>
    <p:extLst>
      <p:ext uri="{BB962C8B-B14F-4D97-AF65-F5344CB8AC3E}">
        <p14:creationId xmlns:p14="http://schemas.microsoft.com/office/powerpoint/2010/main" val="1146791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32A1-F6C6-4279-BF54-71FE6F23CE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E4F6142F-9631-426D-807A-A2475F298D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8B220062-9E73-4A01-91C0-E87BC2A88B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8E62C3-8FAE-401E-AA3E-99E5E56FA486}"/>
              </a:ext>
            </a:extLst>
          </p:cNvPr>
          <p:cNvSpPr>
            <a:spLocks noGrp="1"/>
          </p:cNvSpPr>
          <p:nvPr>
            <p:ph type="dt" sz="half" idx="10"/>
          </p:nvPr>
        </p:nvSpPr>
        <p:spPr/>
        <p:txBody>
          <a:bodyPr/>
          <a:lstStyle/>
          <a:p>
            <a:fld id="{437831B5-92AB-49CE-BACD-6F92A1FAE10C}" type="datetime1">
              <a:rPr lang="th-TH" smtClean="0"/>
              <a:t>17/09/68</a:t>
            </a:fld>
            <a:endParaRPr lang="th-TH"/>
          </a:p>
        </p:txBody>
      </p:sp>
      <p:sp>
        <p:nvSpPr>
          <p:cNvPr id="6" name="Footer Placeholder 5">
            <a:extLst>
              <a:ext uri="{FF2B5EF4-FFF2-40B4-BE49-F238E27FC236}">
                <a16:creationId xmlns:a16="http://schemas.microsoft.com/office/drawing/2014/main" id="{47196A93-0BE2-4140-89A1-586F49842AB3}"/>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82933533-FE28-4B07-960F-C39E59C4939F}"/>
              </a:ext>
            </a:extLst>
          </p:cNvPr>
          <p:cNvSpPr>
            <a:spLocks noGrp="1"/>
          </p:cNvSpPr>
          <p:nvPr>
            <p:ph type="sldNum" sz="quarter" idx="12"/>
          </p:nvPr>
        </p:nvSpPr>
        <p:spPr/>
        <p:txBody>
          <a:bodyPr/>
          <a:lstStyle/>
          <a:p>
            <a:fld id="{79764BB5-F92E-44CD-8307-F954615EDAEC}" type="slidenum">
              <a:rPr lang="th-TH" smtClean="0"/>
              <a:t>‹#›</a:t>
            </a:fld>
            <a:endParaRPr lang="th-TH"/>
          </a:p>
        </p:txBody>
      </p:sp>
    </p:spTree>
    <p:extLst>
      <p:ext uri="{BB962C8B-B14F-4D97-AF65-F5344CB8AC3E}">
        <p14:creationId xmlns:p14="http://schemas.microsoft.com/office/powerpoint/2010/main" val="59615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D6EE3E-9CA1-40C8-A303-29719F8CE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th-TH" dirty="0"/>
          </a:p>
        </p:txBody>
      </p:sp>
      <p:sp>
        <p:nvSpPr>
          <p:cNvPr id="3" name="Text Placeholder 2">
            <a:extLst>
              <a:ext uri="{FF2B5EF4-FFF2-40B4-BE49-F238E27FC236}">
                <a16:creationId xmlns:a16="http://schemas.microsoft.com/office/drawing/2014/main" id="{62E864B9-9AD2-40CA-940A-9DA56DEA8A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th-TH" dirty="0"/>
          </a:p>
        </p:txBody>
      </p:sp>
      <p:sp>
        <p:nvSpPr>
          <p:cNvPr id="4" name="Date Placeholder 3">
            <a:extLst>
              <a:ext uri="{FF2B5EF4-FFF2-40B4-BE49-F238E27FC236}">
                <a16:creationId xmlns:a16="http://schemas.microsoft.com/office/drawing/2014/main" id="{1C9805B6-211D-44AE-A421-BBC64803CE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A41885-3960-463D-9639-F905DABC3851}" type="datetime1">
              <a:rPr lang="th-TH" smtClean="0"/>
              <a:t>17/09/68</a:t>
            </a:fld>
            <a:endParaRPr lang="th-TH" dirty="0"/>
          </a:p>
        </p:txBody>
      </p:sp>
      <p:sp>
        <p:nvSpPr>
          <p:cNvPr id="5" name="Footer Placeholder 4">
            <a:extLst>
              <a:ext uri="{FF2B5EF4-FFF2-40B4-BE49-F238E27FC236}">
                <a16:creationId xmlns:a16="http://schemas.microsoft.com/office/drawing/2014/main" id="{2CAADE0F-CE48-4AA0-8E8C-5F0A8363F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dirty="0"/>
          </a:p>
        </p:txBody>
      </p:sp>
      <p:sp>
        <p:nvSpPr>
          <p:cNvPr id="6" name="Slide Number Placeholder 5">
            <a:extLst>
              <a:ext uri="{FF2B5EF4-FFF2-40B4-BE49-F238E27FC236}">
                <a16:creationId xmlns:a16="http://schemas.microsoft.com/office/drawing/2014/main" id="{E7ECF43E-CC57-41DB-B19B-5AE161873401}"/>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solidFill>
              </a:defRPr>
            </a:lvl1pPr>
          </a:lstStyle>
          <a:p>
            <a:fld id="{79764BB5-F92E-44CD-8307-F954615EDAEC}" type="slidenum">
              <a:rPr lang="th-TH" smtClean="0"/>
              <a:pPr/>
              <a:t>‹#›</a:t>
            </a:fld>
            <a:endParaRPr lang="th-TH" dirty="0"/>
          </a:p>
        </p:txBody>
      </p:sp>
    </p:spTree>
    <p:extLst>
      <p:ext uri="{BB962C8B-B14F-4D97-AF65-F5344CB8AC3E}">
        <p14:creationId xmlns:p14="http://schemas.microsoft.com/office/powerpoint/2010/main" val="344172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chart" Target="../charts/chart6.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doi.org/10.3201/eid2712.21179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plant&#10;&#10;Description automatically generated with low confidence">
            <a:extLst>
              <a:ext uri="{FF2B5EF4-FFF2-40B4-BE49-F238E27FC236}">
                <a16:creationId xmlns:a16="http://schemas.microsoft.com/office/drawing/2014/main" id="{D94E2815-C06A-4224-8CAE-5E4542C23385}"/>
              </a:ext>
            </a:extLst>
          </p:cNvPr>
          <p:cNvPicPr>
            <a:picLocks noChangeAspect="1"/>
          </p:cNvPicPr>
          <p:nvPr/>
        </p:nvPicPr>
        <p:blipFill rotWithShape="1">
          <a:blip r:embed="rId3"/>
          <a:srcRect/>
          <a:stretch/>
        </p:blipFill>
        <p:spPr>
          <a:xfrm>
            <a:off x="-3047" y="10"/>
            <a:ext cx="12195047" cy="6859704"/>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48FA11-CA8E-40CB-BF32-12C52C98C725}"/>
              </a:ext>
            </a:extLst>
          </p:cNvPr>
          <p:cNvSpPr/>
          <p:nvPr/>
        </p:nvSpPr>
        <p:spPr>
          <a:xfrm>
            <a:off x="759069" y="198097"/>
            <a:ext cx="10673862" cy="3310213"/>
          </a:xfrm>
          <a:prstGeom prst="rect">
            <a:avLst/>
          </a:pr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Title 1">
            <a:extLst>
              <a:ext uri="{FF2B5EF4-FFF2-40B4-BE49-F238E27FC236}">
                <a16:creationId xmlns:a16="http://schemas.microsoft.com/office/drawing/2014/main" id="{11562117-EF37-4ABA-B68D-D6227DBDAA5D}"/>
              </a:ext>
            </a:extLst>
          </p:cNvPr>
          <p:cNvSpPr>
            <a:spLocks noGrp="1"/>
          </p:cNvSpPr>
          <p:nvPr>
            <p:ph type="ctrTitle"/>
          </p:nvPr>
        </p:nvSpPr>
        <p:spPr>
          <a:xfrm>
            <a:off x="1049098" y="503276"/>
            <a:ext cx="10058400" cy="2678463"/>
          </a:xfrm>
          <a:solidFill>
            <a:schemeClr val="accent1">
              <a:lumMod val="20000"/>
              <a:lumOff val="80000"/>
              <a:alpha val="43000"/>
            </a:schemeClr>
          </a:solidFill>
          <a:effectLst/>
        </p:spPr>
        <p:txBody>
          <a:bodyPr>
            <a:normAutofit/>
          </a:bodyPr>
          <a:lstStyle/>
          <a:p>
            <a:r>
              <a:rPr lang="en-US" sz="4000" b="1" dirty="0"/>
              <a:t>Molecular dynamics study of the binding between SARS-CoV-2 spike protein and human ACE2 and the effects of key mutations on the viral-host interaction</a:t>
            </a:r>
            <a:endParaRPr lang="th-TH" sz="4000" b="1" dirty="0"/>
          </a:p>
        </p:txBody>
      </p:sp>
      <p:sp>
        <p:nvSpPr>
          <p:cNvPr id="5" name="Rectangle 4">
            <a:extLst>
              <a:ext uri="{FF2B5EF4-FFF2-40B4-BE49-F238E27FC236}">
                <a16:creationId xmlns:a16="http://schemas.microsoft.com/office/drawing/2014/main" id="{2090D675-ABAD-4F6B-A2C5-3785ACD61964}"/>
              </a:ext>
            </a:extLst>
          </p:cNvPr>
          <p:cNvSpPr/>
          <p:nvPr/>
        </p:nvSpPr>
        <p:spPr>
          <a:xfrm>
            <a:off x="756020" y="4767943"/>
            <a:ext cx="10673862" cy="1586780"/>
          </a:xfrm>
          <a:prstGeom prst="rect">
            <a:avLst/>
          </a:prstGeom>
          <a:solidFill>
            <a:schemeClr val="accent1">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 name="TextBox 2">
            <a:extLst>
              <a:ext uri="{FF2B5EF4-FFF2-40B4-BE49-F238E27FC236}">
                <a16:creationId xmlns:a16="http://schemas.microsoft.com/office/drawing/2014/main" id="{76E58BF5-6D28-4985-AB0A-00F0DE5D2DE5}"/>
              </a:ext>
            </a:extLst>
          </p:cNvPr>
          <p:cNvSpPr txBox="1"/>
          <p:nvPr/>
        </p:nvSpPr>
        <p:spPr>
          <a:xfrm>
            <a:off x="762118" y="4886065"/>
            <a:ext cx="10667764" cy="461665"/>
          </a:xfrm>
          <a:prstGeom prst="rect">
            <a:avLst/>
          </a:prstGeom>
          <a:noFill/>
        </p:spPr>
        <p:txBody>
          <a:bodyPr wrap="square" rtlCol="0">
            <a:spAutoFit/>
          </a:bodyPr>
          <a:lstStyle/>
          <a:p>
            <a:pPr algn="ctr"/>
            <a:r>
              <a:rPr lang="en-US" sz="2400" b="1" dirty="0"/>
              <a:t>Kulisara </a:t>
            </a:r>
            <a:r>
              <a:rPr lang="en-US" sz="2400" b="1" dirty="0" err="1"/>
              <a:t>Kittivibul</a:t>
            </a:r>
            <a:r>
              <a:rPr lang="en-US" sz="2400" b="1" dirty="0"/>
              <a:t> (639951001)</a:t>
            </a:r>
            <a:endParaRPr lang="th-TH" sz="2400" b="1" dirty="0"/>
          </a:p>
        </p:txBody>
      </p:sp>
      <p:sp>
        <p:nvSpPr>
          <p:cNvPr id="10" name="TextBox 9">
            <a:extLst>
              <a:ext uri="{FF2B5EF4-FFF2-40B4-BE49-F238E27FC236}">
                <a16:creationId xmlns:a16="http://schemas.microsoft.com/office/drawing/2014/main" id="{2D6E8D9F-7583-4611-8B7F-42C32B4785BA}"/>
              </a:ext>
            </a:extLst>
          </p:cNvPr>
          <p:cNvSpPr txBox="1"/>
          <p:nvPr/>
        </p:nvSpPr>
        <p:spPr>
          <a:xfrm>
            <a:off x="762118" y="5369748"/>
            <a:ext cx="10667764" cy="923330"/>
          </a:xfrm>
          <a:prstGeom prst="rect">
            <a:avLst/>
          </a:prstGeom>
          <a:noFill/>
        </p:spPr>
        <p:txBody>
          <a:bodyPr wrap="square">
            <a:spAutoFit/>
          </a:bodyPr>
          <a:lstStyle/>
          <a:p>
            <a:pPr algn="ctr"/>
            <a:r>
              <a:rPr lang="en-US" sz="1800" dirty="0"/>
              <a:t>Seminar in Biotechnology</a:t>
            </a:r>
          </a:p>
          <a:p>
            <a:pPr algn="ctr"/>
            <a:r>
              <a:rPr lang="en-US" sz="1800" dirty="0"/>
              <a:t>Interdisciplinary Program in Biotechnology, Graduate School, </a:t>
            </a:r>
          </a:p>
          <a:p>
            <a:pPr algn="ctr"/>
            <a:r>
              <a:rPr lang="en-US" sz="1800" dirty="0"/>
              <a:t>Chiang Mai University, Semester 1 | Academic year 2021</a:t>
            </a:r>
          </a:p>
        </p:txBody>
      </p:sp>
    </p:spTree>
    <p:extLst>
      <p:ext uri="{BB962C8B-B14F-4D97-AF65-F5344CB8AC3E}">
        <p14:creationId xmlns:p14="http://schemas.microsoft.com/office/powerpoint/2010/main" val="108434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a:bodyPr>
          <a:lstStyle/>
          <a:p>
            <a:pPr algn="ctr"/>
            <a:r>
              <a:rPr lang="en-US" sz="3200" b="1" dirty="0"/>
              <a:t>Methods</a:t>
            </a:r>
            <a:endParaRPr lang="th-TH" sz="3200" b="1" dirty="0"/>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9</a:t>
            </a:fld>
            <a:endParaRPr lang="th-TH" dirty="0"/>
          </a:p>
        </p:txBody>
      </p:sp>
      <p:sp>
        <p:nvSpPr>
          <p:cNvPr id="5" name="TextBox 4">
            <a:extLst>
              <a:ext uri="{FF2B5EF4-FFF2-40B4-BE49-F238E27FC236}">
                <a16:creationId xmlns:a16="http://schemas.microsoft.com/office/drawing/2014/main" id="{59C8A5C3-2DC3-E7FA-EC3B-ADDAF2ED5C35}"/>
              </a:ext>
            </a:extLst>
          </p:cNvPr>
          <p:cNvSpPr txBox="1"/>
          <p:nvPr/>
        </p:nvSpPr>
        <p:spPr>
          <a:xfrm>
            <a:off x="298500" y="1294595"/>
            <a:ext cx="2313992" cy="646331"/>
          </a:xfrm>
          <a:prstGeom prst="rect">
            <a:avLst/>
          </a:prstGeom>
          <a:gradFill flip="none" rotWithShape="1">
            <a:gsLst>
              <a:gs pos="0">
                <a:srgbClr val="809EC2">
                  <a:lumMod val="67000"/>
                </a:srgbClr>
              </a:gs>
              <a:gs pos="48000">
                <a:srgbClr val="809EC2">
                  <a:lumMod val="97000"/>
                  <a:lumOff val="3000"/>
                </a:srgbClr>
              </a:gs>
              <a:gs pos="100000">
                <a:srgbClr val="809EC2">
                  <a:lumMod val="60000"/>
                  <a:lumOff val="40000"/>
                </a:srgbClr>
              </a:gs>
            </a:gsLst>
            <a:lin ang="16200000" scaled="1"/>
            <a:tileRect/>
          </a:gradFill>
          <a:ln w="19050">
            <a:solidFill>
              <a:srgbClr val="809EC2">
                <a:lumMod val="75000"/>
              </a:srgbClr>
            </a:solidFill>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mn-cs"/>
              </a:rPr>
              <a:t>Homology modelling</a:t>
            </a:r>
            <a:endParaRPr kumimoji="0" lang="th-TH" sz="1800" b="1" i="0"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Cordia New" panose="020B0304020202020204" pitchFamily="34" charset="-34"/>
            </a:endParaRPr>
          </a:p>
        </p:txBody>
      </p:sp>
      <p:sp>
        <p:nvSpPr>
          <p:cNvPr id="6" name="TextBox 5">
            <a:extLst>
              <a:ext uri="{FF2B5EF4-FFF2-40B4-BE49-F238E27FC236}">
                <a16:creationId xmlns:a16="http://schemas.microsoft.com/office/drawing/2014/main" id="{71C38424-CE6F-76CA-B859-08C080A8CF46}"/>
              </a:ext>
            </a:extLst>
          </p:cNvPr>
          <p:cNvSpPr txBox="1"/>
          <p:nvPr/>
        </p:nvSpPr>
        <p:spPr>
          <a:xfrm>
            <a:off x="3187453" y="1294594"/>
            <a:ext cx="2686525" cy="646331"/>
          </a:xfrm>
          <a:prstGeom prst="rect">
            <a:avLst/>
          </a:prstGeom>
          <a:gradFill flip="none" rotWithShape="1">
            <a:gsLst>
              <a:gs pos="0">
                <a:srgbClr val="809EC2">
                  <a:lumMod val="67000"/>
                </a:srgbClr>
              </a:gs>
              <a:gs pos="48000">
                <a:srgbClr val="809EC2">
                  <a:lumMod val="97000"/>
                  <a:lumOff val="3000"/>
                </a:srgbClr>
              </a:gs>
              <a:gs pos="100000">
                <a:srgbClr val="809EC2">
                  <a:lumMod val="60000"/>
                  <a:lumOff val="40000"/>
                </a:srgbClr>
              </a:gs>
            </a:gsLst>
            <a:lin ang="16200000" scaled="1"/>
            <a:tileRect/>
          </a:gradFill>
          <a:ln w="19050">
            <a:solidFill>
              <a:srgbClr val="809EC2">
                <a:lumMod val="75000"/>
              </a:srgbClr>
            </a:solidFill>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mn-cs"/>
              </a:rPr>
              <a:t>Molecular Dynamics simulations</a:t>
            </a:r>
            <a:endParaRPr kumimoji="0" lang="th-TH" sz="1800" b="1" i="0"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Cordia New" panose="020B0304020202020204" pitchFamily="34" charset="-34"/>
            </a:endParaRPr>
          </a:p>
        </p:txBody>
      </p:sp>
      <p:sp>
        <p:nvSpPr>
          <p:cNvPr id="7" name="TextBox 6">
            <a:extLst>
              <a:ext uri="{FF2B5EF4-FFF2-40B4-BE49-F238E27FC236}">
                <a16:creationId xmlns:a16="http://schemas.microsoft.com/office/drawing/2014/main" id="{0E72D074-77DC-4881-37BF-99F2B2448F54}"/>
              </a:ext>
            </a:extLst>
          </p:cNvPr>
          <p:cNvSpPr txBox="1"/>
          <p:nvPr/>
        </p:nvSpPr>
        <p:spPr>
          <a:xfrm>
            <a:off x="6448939" y="1394120"/>
            <a:ext cx="2313992" cy="369332"/>
          </a:xfrm>
          <a:prstGeom prst="rect">
            <a:avLst/>
          </a:prstGeom>
          <a:gradFill flip="none" rotWithShape="1">
            <a:gsLst>
              <a:gs pos="0">
                <a:srgbClr val="809EC2">
                  <a:lumMod val="67000"/>
                </a:srgbClr>
              </a:gs>
              <a:gs pos="48000">
                <a:srgbClr val="809EC2">
                  <a:lumMod val="97000"/>
                  <a:lumOff val="3000"/>
                </a:srgbClr>
              </a:gs>
              <a:gs pos="100000">
                <a:srgbClr val="809EC2">
                  <a:lumMod val="60000"/>
                  <a:lumOff val="40000"/>
                </a:srgbClr>
              </a:gs>
            </a:gsLst>
            <a:lin ang="16200000" scaled="1"/>
            <a:tileRect/>
          </a:gradFill>
          <a:ln w="19050">
            <a:solidFill>
              <a:srgbClr val="809EC2">
                <a:lumMod val="75000"/>
              </a:srgbClr>
            </a:solidFill>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mn-cs"/>
              </a:rPr>
              <a:t>MM</a:t>
            </a:r>
            <a:r>
              <a:rPr lang="en-US" sz="1800" b="1" kern="0" dirty="0">
                <a:solidFill>
                  <a:prstClr val="white"/>
                </a:solidFill>
                <a:effectLst>
                  <a:outerShdw blurRad="50800" dist="38100" dir="16200000" rotWithShape="0">
                    <a:prstClr val="black">
                      <a:alpha val="40000"/>
                    </a:prstClr>
                  </a:outerShdw>
                </a:effectLst>
                <a:latin typeface="Calibri" panose="020F0502020204030204"/>
              </a:rPr>
              <a:t>-GBSA</a:t>
            </a:r>
            <a:r>
              <a:rPr kumimoji="0" lang="en-US" sz="1800" b="1" i="0"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mn-cs"/>
              </a:rPr>
              <a:t> calculation</a:t>
            </a:r>
            <a:endParaRPr kumimoji="0" lang="th-TH" sz="1800" b="1" i="0"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Cordia New" panose="020B0304020202020204" pitchFamily="34" charset="-34"/>
            </a:endParaRPr>
          </a:p>
        </p:txBody>
      </p:sp>
      <p:sp>
        <p:nvSpPr>
          <p:cNvPr id="8" name="TextBox 7">
            <a:extLst>
              <a:ext uri="{FF2B5EF4-FFF2-40B4-BE49-F238E27FC236}">
                <a16:creationId xmlns:a16="http://schemas.microsoft.com/office/drawing/2014/main" id="{743F263B-29B9-7339-C224-5E1886373BBB}"/>
              </a:ext>
            </a:extLst>
          </p:cNvPr>
          <p:cNvSpPr txBox="1"/>
          <p:nvPr/>
        </p:nvSpPr>
        <p:spPr>
          <a:xfrm>
            <a:off x="9337892" y="1292983"/>
            <a:ext cx="2540204" cy="646331"/>
          </a:xfrm>
          <a:prstGeom prst="rect">
            <a:avLst/>
          </a:prstGeom>
          <a:gradFill flip="none" rotWithShape="1">
            <a:gsLst>
              <a:gs pos="0">
                <a:srgbClr val="809EC2">
                  <a:lumMod val="67000"/>
                </a:srgbClr>
              </a:gs>
              <a:gs pos="48000">
                <a:srgbClr val="809EC2">
                  <a:lumMod val="97000"/>
                  <a:lumOff val="3000"/>
                </a:srgbClr>
              </a:gs>
              <a:gs pos="100000">
                <a:srgbClr val="809EC2">
                  <a:lumMod val="60000"/>
                  <a:lumOff val="40000"/>
                </a:srgbClr>
              </a:gs>
            </a:gsLst>
            <a:lin ang="16200000" scaled="1"/>
            <a:tileRect/>
          </a:gradFill>
          <a:ln w="19050">
            <a:solidFill>
              <a:srgbClr val="809EC2">
                <a:lumMod val="75000"/>
              </a:srgbClr>
            </a:solidFill>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mn-cs"/>
              </a:rPr>
              <a:t>Binding free energy (</a:t>
            </a:r>
            <a:r>
              <a:rPr kumimoji="0" lang="el-GR" sz="1800" b="1" i="0"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mn-cs"/>
              </a:rPr>
              <a:t>Δ</a:t>
            </a:r>
            <a:r>
              <a:rPr kumimoji="0" lang="en-US" sz="1800" b="1" i="1"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mn-cs"/>
              </a:rPr>
              <a:t>G</a:t>
            </a:r>
            <a:r>
              <a:rPr kumimoji="0" lang="en-US" sz="1800" b="1" i="0"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mn-cs"/>
              </a:rPr>
              <a:t>) calculation</a:t>
            </a:r>
            <a:endParaRPr kumimoji="0" lang="th-TH" sz="1800" b="1" i="0" u="none" strike="noStrike" kern="0" cap="none" spc="0" normalizeH="0" baseline="0" noProof="0" dirty="0">
              <a:ln>
                <a:noFill/>
              </a:ln>
              <a:solidFill>
                <a:prstClr val="white"/>
              </a:solidFill>
              <a:effectLst>
                <a:outerShdw blurRad="50800" dist="38100" dir="16200000" rotWithShape="0">
                  <a:prstClr val="black">
                    <a:alpha val="40000"/>
                  </a:prstClr>
                </a:outerShdw>
              </a:effectLst>
              <a:uLnTx/>
              <a:uFillTx/>
              <a:latin typeface="Calibri" panose="020F0502020204030204"/>
              <a:ea typeface="+mn-ea"/>
              <a:cs typeface="Cordia New" panose="020B0304020202020204" pitchFamily="34" charset="-34"/>
            </a:endParaRPr>
          </a:p>
        </p:txBody>
      </p:sp>
      <p:sp>
        <p:nvSpPr>
          <p:cNvPr id="9" name="Rectangle 8">
            <a:extLst>
              <a:ext uri="{FF2B5EF4-FFF2-40B4-BE49-F238E27FC236}">
                <a16:creationId xmlns:a16="http://schemas.microsoft.com/office/drawing/2014/main" id="{7ADA4EB4-4F2B-207E-A5F5-53D5D67C1AB0}"/>
              </a:ext>
            </a:extLst>
          </p:cNvPr>
          <p:cNvSpPr/>
          <p:nvPr/>
        </p:nvSpPr>
        <p:spPr>
          <a:xfrm>
            <a:off x="158262" y="1169376"/>
            <a:ext cx="2593730" cy="5483973"/>
          </a:xfrm>
          <a:prstGeom prst="rect">
            <a:avLst/>
          </a:prstGeom>
          <a:noFill/>
          <a:ln w="38100" cap="flat" cmpd="sng" algn="ctr">
            <a:solidFill>
              <a:srgbClr val="809EC2">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D3FE499-8BDB-19BC-71B2-9459C27CCAF3}"/>
              </a:ext>
            </a:extLst>
          </p:cNvPr>
          <p:cNvSpPr/>
          <p:nvPr/>
        </p:nvSpPr>
        <p:spPr>
          <a:xfrm>
            <a:off x="3047584" y="1164306"/>
            <a:ext cx="2966354" cy="5489043"/>
          </a:xfrm>
          <a:prstGeom prst="rect">
            <a:avLst/>
          </a:prstGeom>
          <a:noFill/>
          <a:ln w="38100" cap="flat" cmpd="sng" algn="ctr">
            <a:solidFill>
              <a:srgbClr val="809EC2">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669602D-70F4-7D94-4913-5BBBDB79C095}"/>
              </a:ext>
            </a:extLst>
          </p:cNvPr>
          <p:cNvSpPr/>
          <p:nvPr/>
        </p:nvSpPr>
        <p:spPr>
          <a:xfrm>
            <a:off x="6309529" y="1163266"/>
            <a:ext cx="5708299" cy="5483973"/>
          </a:xfrm>
          <a:prstGeom prst="rect">
            <a:avLst/>
          </a:prstGeom>
          <a:noFill/>
          <a:ln w="38100" cap="flat" cmpd="sng" algn="ctr">
            <a:solidFill>
              <a:srgbClr val="809EC2">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ight Arrow 2">
            <a:extLst>
              <a:ext uri="{FF2B5EF4-FFF2-40B4-BE49-F238E27FC236}">
                <a16:creationId xmlns:a16="http://schemas.microsoft.com/office/drawing/2014/main" id="{A7E2B3A4-8FBA-5E5B-1630-0D720DC8FDD1}"/>
              </a:ext>
            </a:extLst>
          </p:cNvPr>
          <p:cNvSpPr/>
          <p:nvPr/>
        </p:nvSpPr>
        <p:spPr>
          <a:xfrm>
            <a:off x="2612492" y="1503485"/>
            <a:ext cx="574961" cy="202223"/>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Right Arrow 25">
            <a:extLst>
              <a:ext uri="{FF2B5EF4-FFF2-40B4-BE49-F238E27FC236}">
                <a16:creationId xmlns:a16="http://schemas.microsoft.com/office/drawing/2014/main" id="{B643424B-F0EF-8359-1799-9E2615EB7B6B}"/>
              </a:ext>
            </a:extLst>
          </p:cNvPr>
          <p:cNvSpPr/>
          <p:nvPr/>
        </p:nvSpPr>
        <p:spPr>
          <a:xfrm>
            <a:off x="5865866" y="1503484"/>
            <a:ext cx="574961" cy="202223"/>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26">
            <a:extLst>
              <a:ext uri="{FF2B5EF4-FFF2-40B4-BE49-F238E27FC236}">
                <a16:creationId xmlns:a16="http://schemas.microsoft.com/office/drawing/2014/main" id="{12726042-4CFB-BE47-C73C-89614941160A}"/>
              </a:ext>
            </a:extLst>
          </p:cNvPr>
          <p:cNvSpPr/>
          <p:nvPr/>
        </p:nvSpPr>
        <p:spPr>
          <a:xfrm>
            <a:off x="8762931" y="1503483"/>
            <a:ext cx="574961" cy="202223"/>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CE2D3D2-A3A1-D8F6-D711-C8F4B3F03F5C}"/>
              </a:ext>
            </a:extLst>
          </p:cNvPr>
          <p:cNvSpPr txBox="1"/>
          <p:nvPr/>
        </p:nvSpPr>
        <p:spPr>
          <a:xfrm>
            <a:off x="298501" y="2149815"/>
            <a:ext cx="2313992" cy="830997"/>
          </a:xfrm>
          <a:prstGeom prst="rect">
            <a:avLst/>
          </a:prstGeom>
          <a:solidFill>
            <a:srgbClr val="809EC2">
              <a:lumMod val="40000"/>
              <a:lumOff val="6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rPr>
              <a:t>The 3D-structure of SARS-CoV-2 with hACE2 (PDB ID: 6M0J)</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rPr>
              <a:t>SWISS-Model </a:t>
            </a:r>
          </a:p>
        </p:txBody>
      </p:sp>
      <p:sp>
        <p:nvSpPr>
          <p:cNvPr id="16" name="TextBox 15">
            <a:extLst>
              <a:ext uri="{FF2B5EF4-FFF2-40B4-BE49-F238E27FC236}">
                <a16:creationId xmlns:a16="http://schemas.microsoft.com/office/drawing/2014/main" id="{166358F5-4DE4-AAC7-651B-65B09C032844}"/>
              </a:ext>
            </a:extLst>
          </p:cNvPr>
          <p:cNvSpPr txBox="1"/>
          <p:nvPr/>
        </p:nvSpPr>
        <p:spPr>
          <a:xfrm>
            <a:off x="3197918" y="2149815"/>
            <a:ext cx="2667948" cy="461665"/>
          </a:xfrm>
          <a:prstGeom prst="rect">
            <a:avLst/>
          </a:prstGeom>
          <a:solidFill>
            <a:srgbClr val="809EC2">
              <a:lumMod val="40000"/>
              <a:lumOff val="60000"/>
            </a:srgbClr>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dirty="0">
                <a:solidFill>
                  <a:prstClr val="black"/>
                </a:solidFill>
              </a:rPr>
              <a:t>2</a:t>
            </a:r>
            <a:r>
              <a:rPr kumimoji="0" lang="en-US" sz="1200" b="0" i="0" u="none" strike="noStrike" kern="0" cap="none" spc="0" normalizeH="0" baseline="0" noProof="0" dirty="0">
                <a:ln>
                  <a:noFill/>
                </a:ln>
                <a:solidFill>
                  <a:prstClr val="black"/>
                </a:solidFill>
                <a:effectLst/>
                <a:uLnTx/>
                <a:uFillTx/>
              </a:rPr>
              <a:t>00 ns of MD simulations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rPr>
              <a:t>GROMACS 2020</a:t>
            </a:r>
          </a:p>
        </p:txBody>
      </p:sp>
      <p:grpSp>
        <p:nvGrpSpPr>
          <p:cNvPr id="17" name="Group 16">
            <a:extLst>
              <a:ext uri="{FF2B5EF4-FFF2-40B4-BE49-F238E27FC236}">
                <a16:creationId xmlns:a16="http://schemas.microsoft.com/office/drawing/2014/main" id="{422272F9-EE95-3248-B60E-FA51E4AF1000}"/>
              </a:ext>
            </a:extLst>
          </p:cNvPr>
          <p:cNvGrpSpPr/>
          <p:nvPr/>
        </p:nvGrpSpPr>
        <p:grpSpPr>
          <a:xfrm>
            <a:off x="3138687" y="2946523"/>
            <a:ext cx="2784147" cy="2989390"/>
            <a:chOff x="8974787" y="3747140"/>
            <a:chExt cx="2998131" cy="3219149"/>
          </a:xfrm>
        </p:grpSpPr>
        <p:pic>
          <p:nvPicPr>
            <p:cNvPr id="18" name="Picture 2" descr="Simmerling Lab">
              <a:extLst>
                <a:ext uri="{FF2B5EF4-FFF2-40B4-BE49-F238E27FC236}">
                  <a16:creationId xmlns:a16="http://schemas.microsoft.com/office/drawing/2014/main" id="{E7F2DF5F-7179-978E-FF4A-9FAA0B868A7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74787" y="3747140"/>
              <a:ext cx="2998131" cy="27882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C42EB76-571B-1B40-7B1E-E4B9DB344515}"/>
                </a:ext>
              </a:extLst>
            </p:cNvPr>
            <p:cNvSpPr txBox="1"/>
            <p:nvPr/>
          </p:nvSpPr>
          <p:spPr>
            <a:xfrm>
              <a:off x="9150403" y="6535402"/>
              <a:ext cx="2822515" cy="430887"/>
            </a:xfrm>
            <a:prstGeom prst="rect">
              <a:avLst/>
            </a:prstGeom>
            <a:noFill/>
          </p:spPr>
          <p:txBody>
            <a:bodyPr wrap="square">
              <a:spAutoFit/>
            </a:bodyPr>
            <a:lstStyle/>
            <a:p>
              <a:pPr algn="ctr"/>
              <a:r>
                <a:rPr lang="en-US" sz="1200" b="1" u="sng" dirty="0">
                  <a:solidFill>
                    <a:prstClr val="black"/>
                  </a:solidFill>
                  <a:latin typeface="Calibri" panose="020F0502020204030204"/>
                </a:rPr>
                <a:t>SARS-CoV-2 spike protein</a:t>
              </a:r>
            </a:p>
            <a:p>
              <a:pPr algn="ctr"/>
              <a:r>
                <a:rPr lang="en-US" sz="1000" dirty="0">
                  <a:solidFill>
                    <a:prstClr val="black"/>
                  </a:solidFill>
                  <a:latin typeface="Calibri" panose="020F0502020204030204"/>
                </a:rPr>
                <a:t>https://www.simmerlinglab.org/</a:t>
              </a:r>
              <a:endParaRPr lang="th-TH" sz="1000" dirty="0">
                <a:solidFill>
                  <a:prstClr val="black"/>
                </a:solidFill>
                <a:latin typeface="Calibri" panose="020F0502020204030204"/>
                <a:cs typeface="Cordia New" panose="020B0304020202020204" pitchFamily="34" charset="-34"/>
              </a:endParaRPr>
            </a:p>
          </p:txBody>
        </p:sp>
      </p:grpSp>
      <p:grpSp>
        <p:nvGrpSpPr>
          <p:cNvPr id="20" name="Group 19">
            <a:extLst>
              <a:ext uri="{FF2B5EF4-FFF2-40B4-BE49-F238E27FC236}">
                <a16:creationId xmlns:a16="http://schemas.microsoft.com/office/drawing/2014/main" id="{8DC2AE72-C421-2051-8A8C-6D69FA904C3F}"/>
              </a:ext>
            </a:extLst>
          </p:cNvPr>
          <p:cNvGrpSpPr/>
          <p:nvPr/>
        </p:nvGrpSpPr>
        <p:grpSpPr>
          <a:xfrm>
            <a:off x="793908" y="3405404"/>
            <a:ext cx="1818584" cy="2717523"/>
            <a:chOff x="793908" y="3405404"/>
            <a:chExt cx="1818584" cy="2717523"/>
          </a:xfrm>
        </p:grpSpPr>
        <p:pic>
          <p:nvPicPr>
            <p:cNvPr id="21" name="Picture 20">
              <a:extLst>
                <a:ext uri="{FF2B5EF4-FFF2-40B4-BE49-F238E27FC236}">
                  <a16:creationId xmlns:a16="http://schemas.microsoft.com/office/drawing/2014/main" id="{02E699D0-52BF-3A54-2729-0B9000A3095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215" r="28817"/>
            <a:stretch/>
          </p:blipFill>
          <p:spPr>
            <a:xfrm>
              <a:off x="793908" y="3405404"/>
              <a:ext cx="1818584" cy="2717523"/>
            </a:xfrm>
            <a:prstGeom prst="rect">
              <a:avLst/>
            </a:prstGeom>
          </p:spPr>
        </p:pic>
        <p:sp>
          <p:nvSpPr>
            <p:cNvPr id="22" name="Oval 21">
              <a:extLst>
                <a:ext uri="{FF2B5EF4-FFF2-40B4-BE49-F238E27FC236}">
                  <a16:creationId xmlns:a16="http://schemas.microsoft.com/office/drawing/2014/main" id="{71D21E63-B391-DEA0-CC6E-03E561AECEF9}"/>
                </a:ext>
              </a:extLst>
            </p:cNvPr>
            <p:cNvSpPr/>
            <p:nvPr/>
          </p:nvSpPr>
          <p:spPr>
            <a:xfrm>
              <a:off x="917706" y="3979664"/>
              <a:ext cx="461554" cy="461554"/>
            </a:xfrm>
            <a:prstGeom prst="ellipse">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Rectangle 22">
            <a:extLst>
              <a:ext uri="{FF2B5EF4-FFF2-40B4-BE49-F238E27FC236}">
                <a16:creationId xmlns:a16="http://schemas.microsoft.com/office/drawing/2014/main" id="{F1475388-6A64-FBFE-ABA1-FD02EC8C3C3F}"/>
              </a:ext>
            </a:extLst>
          </p:cNvPr>
          <p:cNvSpPr/>
          <p:nvPr/>
        </p:nvSpPr>
        <p:spPr>
          <a:xfrm>
            <a:off x="158262" y="3518682"/>
            <a:ext cx="1518888" cy="4001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RBD loop 3 region (Residues 472-490)</a:t>
            </a:r>
          </a:p>
        </p:txBody>
      </p:sp>
      <p:sp>
        <p:nvSpPr>
          <p:cNvPr id="37" name="TextBox 36">
            <a:extLst>
              <a:ext uri="{FF2B5EF4-FFF2-40B4-BE49-F238E27FC236}">
                <a16:creationId xmlns:a16="http://schemas.microsoft.com/office/drawing/2014/main" id="{FA172B06-A6DA-F8A1-A6A0-33139B4FD856}"/>
              </a:ext>
            </a:extLst>
          </p:cNvPr>
          <p:cNvSpPr txBox="1"/>
          <p:nvPr/>
        </p:nvSpPr>
        <p:spPr>
          <a:xfrm>
            <a:off x="705056" y="6147410"/>
            <a:ext cx="1500141" cy="276999"/>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prstClr val="black"/>
                </a:solidFill>
                <a:effectLst/>
                <a:uLnTx/>
                <a:uFillTx/>
              </a:rPr>
              <a:t>PDB ID: 6M0J</a:t>
            </a:r>
            <a:endParaRPr kumimoji="0" lang="fr-FR" sz="1200" b="0" i="0" u="none" strike="noStrike" kern="0" cap="none" spc="0" normalizeH="0" baseline="0" noProof="0" dirty="0">
              <a:ln>
                <a:noFill/>
              </a:ln>
              <a:solidFill>
                <a:prstClr val="black"/>
              </a:solidFill>
              <a:effectLst/>
              <a:uLnTx/>
              <a:uFillTx/>
            </a:endParaRPr>
          </a:p>
        </p:txBody>
      </p:sp>
      <p:sp>
        <p:nvSpPr>
          <p:cNvPr id="39" name="Rectangle 38">
            <a:extLst>
              <a:ext uri="{FF2B5EF4-FFF2-40B4-BE49-F238E27FC236}">
                <a16:creationId xmlns:a16="http://schemas.microsoft.com/office/drawing/2014/main" id="{953BC261-918B-1188-D505-2E2B137AF595}"/>
              </a:ext>
            </a:extLst>
          </p:cNvPr>
          <p:cNvSpPr/>
          <p:nvPr/>
        </p:nvSpPr>
        <p:spPr>
          <a:xfrm>
            <a:off x="6747050" y="2298447"/>
            <a:ext cx="4833256" cy="58477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dirty="0">
                <a:ln>
                  <a:noFill/>
                </a:ln>
                <a:solidFill>
                  <a:prstClr val="black"/>
                </a:solidFill>
                <a:effectLst/>
                <a:uLnTx/>
                <a:uFillTx/>
                <a:latin typeface="Calibri" panose="020F0502020204030204"/>
                <a:ea typeface="+mn-ea"/>
                <a:cs typeface="+mn-cs"/>
              </a:rPr>
              <a:t>The binding free energy calculation from MM/PB or GBSA</a:t>
            </a:r>
            <a:endParaRPr kumimoji="0" lang="th-TH" sz="1600" b="1" i="0" u="sng" strike="noStrike" kern="0" cap="none" spc="0" normalizeH="0" baseline="0" noProof="0" dirty="0">
              <a:ln>
                <a:noFill/>
              </a:ln>
              <a:solidFill>
                <a:prstClr val="black"/>
              </a:solidFill>
              <a:effectLst/>
              <a:uLnTx/>
              <a:uFillTx/>
              <a:latin typeface="Calibri" panose="020F0502020204030204"/>
              <a:ea typeface="+mn-ea"/>
              <a:cs typeface="Cordia New" panose="020B0304020202020204" pitchFamily="34" charset="-34"/>
            </a:endParaRPr>
          </a:p>
        </p:txBody>
      </p:sp>
      <p:pic>
        <p:nvPicPr>
          <p:cNvPr id="53" name="Picture 52">
            <a:extLst>
              <a:ext uri="{FF2B5EF4-FFF2-40B4-BE49-F238E27FC236}">
                <a16:creationId xmlns:a16="http://schemas.microsoft.com/office/drawing/2014/main" id="{48B355C0-EE37-626D-448D-7C7535EB51A7}"/>
              </a:ext>
            </a:extLst>
          </p:cNvPr>
          <p:cNvPicPr>
            <a:picLocks noChangeAspect="1"/>
          </p:cNvPicPr>
          <p:nvPr/>
        </p:nvPicPr>
        <p:blipFill>
          <a:blip r:embed="rId6"/>
          <a:stretch>
            <a:fillRect/>
          </a:stretch>
        </p:blipFill>
        <p:spPr>
          <a:xfrm>
            <a:off x="6743596" y="3083488"/>
            <a:ext cx="5073501" cy="1782581"/>
          </a:xfrm>
          <a:prstGeom prst="rect">
            <a:avLst/>
          </a:prstGeom>
        </p:spPr>
      </p:pic>
      <p:sp>
        <p:nvSpPr>
          <p:cNvPr id="55" name="TextBox 54">
            <a:extLst>
              <a:ext uri="{FF2B5EF4-FFF2-40B4-BE49-F238E27FC236}">
                <a16:creationId xmlns:a16="http://schemas.microsoft.com/office/drawing/2014/main" id="{D14F9DBF-769D-F517-2487-D4A6D4AC8002}"/>
              </a:ext>
            </a:extLst>
          </p:cNvPr>
          <p:cNvSpPr txBox="1"/>
          <p:nvPr/>
        </p:nvSpPr>
        <p:spPr>
          <a:xfrm>
            <a:off x="6440827" y="6378889"/>
            <a:ext cx="2233010" cy="215444"/>
          </a:xfrm>
          <a:prstGeom prst="rect">
            <a:avLst/>
          </a:prstGeom>
          <a:noFill/>
        </p:spPr>
        <p:txBody>
          <a:bodyPr wrap="square">
            <a:spAutoFit/>
          </a:bodyPr>
          <a:lstStyle/>
          <a:p>
            <a:r>
              <a:rPr lang="en-US" sz="800" dirty="0"/>
              <a:t>Jansen, 2015, DOI:10.1039/C5CP00628G </a:t>
            </a:r>
          </a:p>
        </p:txBody>
      </p:sp>
    </p:spTree>
    <p:extLst>
      <p:ext uri="{BB962C8B-B14F-4D97-AF65-F5344CB8AC3E}">
        <p14:creationId xmlns:p14="http://schemas.microsoft.com/office/powerpoint/2010/main" val="177994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Autofit/>
          </a:bodyPr>
          <a:lstStyle/>
          <a:p>
            <a:pPr algn="ctr"/>
            <a:r>
              <a:rPr lang="en-US" sz="2800" b="1" dirty="0"/>
              <a:t>Root-mean-square deviation (RMSD) of hACE2 and SARS-CoV-2 RBD </a:t>
            </a:r>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10</a:t>
            </a:fld>
            <a:endParaRPr lang="th-TH" dirty="0"/>
          </a:p>
        </p:txBody>
      </p:sp>
      <p:pic>
        <p:nvPicPr>
          <p:cNvPr id="1036" name="Picture 12">
            <a:extLst>
              <a:ext uri="{FF2B5EF4-FFF2-40B4-BE49-F238E27FC236}">
                <a16:creationId xmlns:a16="http://schemas.microsoft.com/office/drawing/2014/main" id="{90BBEB64-0DFB-9656-AE09-D2CE7DF41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06511"/>
            <a:ext cx="5932286" cy="42185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7CE3FD6-1A35-45EF-A148-486FD7ED3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78" y="1406510"/>
            <a:ext cx="5932286" cy="421851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FF7F27C-9C1F-520E-1D11-B35AA3960448}"/>
              </a:ext>
            </a:extLst>
          </p:cNvPr>
          <p:cNvSpPr/>
          <p:nvPr/>
        </p:nvSpPr>
        <p:spPr>
          <a:xfrm>
            <a:off x="163714" y="5616421"/>
            <a:ext cx="5627544" cy="523220"/>
          </a:xfrm>
          <a:prstGeom prst="rect">
            <a:avLst/>
          </a:prstGeom>
          <a:solidFill>
            <a:srgbClr val="E1E8F3"/>
          </a:solidFill>
        </p:spPr>
        <p:txBody>
          <a:bodyPr wrap="square">
            <a:spAutoFit/>
          </a:bodyPr>
          <a:lstStyle/>
          <a:p>
            <a:pPr marL="342900" indent="-342900">
              <a:buFont typeface="Arial" panose="020B0604020202020204" pitchFamily="34" charset="0"/>
              <a:buChar char="•"/>
            </a:pPr>
            <a:r>
              <a:rPr lang="en-US" sz="1400" dirty="0">
                <a:latin typeface="Arial" panose="020B0604020202020204" pitchFamily="34" charset="0"/>
                <a:cs typeface="Arial" panose="020B0604020202020204" pitchFamily="34" charset="0"/>
              </a:rPr>
              <a:t>The RMSD </a:t>
            </a:r>
            <a:r>
              <a:rPr lang="en-US" sz="1400">
                <a:latin typeface="Arial" panose="020B0604020202020204" pitchFamily="34" charset="0"/>
                <a:cs typeface="Arial" panose="020B0604020202020204" pitchFamily="34" charset="0"/>
              </a:rPr>
              <a:t>plot of </a:t>
            </a:r>
            <a:r>
              <a:rPr lang="en-US" sz="1400" dirty="0">
                <a:latin typeface="Arial" panose="020B0604020202020204" pitchFamily="34" charset="0"/>
                <a:cs typeface="Arial" panose="020B0604020202020204" pitchFamily="34" charset="0"/>
              </a:rPr>
              <a:t>hACE2 in all complexes shows similar deviation during 200 ns of MD simulations.</a:t>
            </a:r>
          </a:p>
        </p:txBody>
      </p:sp>
      <p:sp>
        <p:nvSpPr>
          <p:cNvPr id="6" name="Rectangle 5">
            <a:extLst>
              <a:ext uri="{FF2B5EF4-FFF2-40B4-BE49-F238E27FC236}">
                <a16:creationId xmlns:a16="http://schemas.microsoft.com/office/drawing/2014/main" id="{2281F07F-22CC-01A1-2052-A6C1E9E8AD99}"/>
              </a:ext>
            </a:extLst>
          </p:cNvPr>
          <p:cNvSpPr/>
          <p:nvPr/>
        </p:nvSpPr>
        <p:spPr>
          <a:xfrm>
            <a:off x="6177038" y="5616421"/>
            <a:ext cx="5851248" cy="738664"/>
          </a:xfrm>
          <a:prstGeom prst="rect">
            <a:avLst/>
          </a:prstGeom>
          <a:solidFill>
            <a:srgbClr val="E1E8F3"/>
          </a:solidFill>
        </p:spPr>
        <p:txBody>
          <a:bodyPr wrap="square">
            <a:spAutoFit/>
          </a:bodyPr>
          <a:lstStyle/>
          <a:p>
            <a:pPr marL="342900" indent="-342900">
              <a:buFont typeface="Arial" panose="020B0604020202020204" pitchFamily="34" charset="0"/>
              <a:buChar char="•"/>
            </a:pPr>
            <a:r>
              <a:rPr lang="en-US" sz="1400" dirty="0">
                <a:latin typeface="Arial" panose="020B0604020202020204" pitchFamily="34" charset="0"/>
                <a:cs typeface="Arial" panose="020B0604020202020204" pitchFamily="34" charset="0"/>
              </a:rPr>
              <a:t>In the RMSD plot of RBD, the wild-type complex shows a high average deviation than other complexes, while the RMSD values of the mutated RBD remain more stable than the wild-type. </a:t>
            </a:r>
          </a:p>
        </p:txBody>
      </p:sp>
      <p:sp>
        <p:nvSpPr>
          <p:cNvPr id="7" name="Rectangle 6">
            <a:extLst>
              <a:ext uri="{FF2B5EF4-FFF2-40B4-BE49-F238E27FC236}">
                <a16:creationId xmlns:a16="http://schemas.microsoft.com/office/drawing/2014/main" id="{94714AFA-B8A0-5862-35A2-5023DD6DDFCF}"/>
              </a:ext>
            </a:extLst>
          </p:cNvPr>
          <p:cNvSpPr/>
          <p:nvPr/>
        </p:nvSpPr>
        <p:spPr>
          <a:xfrm>
            <a:off x="564109" y="1004463"/>
            <a:ext cx="5160474" cy="30777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gn="ctr"/>
            <a:r>
              <a:rPr lang="en-US" sz="1400" b="1" dirty="0">
                <a:latin typeface="Arial" panose="020B0604020202020204" pitchFamily="34" charset="0"/>
                <a:cs typeface="Arial" panose="020B0604020202020204" pitchFamily="34" charset="0"/>
              </a:rPr>
              <a:t>Root-mean-square deviation (RMSD) of hACE2</a:t>
            </a:r>
          </a:p>
        </p:txBody>
      </p:sp>
      <p:sp>
        <p:nvSpPr>
          <p:cNvPr id="8" name="Rectangle 7">
            <a:extLst>
              <a:ext uri="{FF2B5EF4-FFF2-40B4-BE49-F238E27FC236}">
                <a16:creationId xmlns:a16="http://schemas.microsoft.com/office/drawing/2014/main" id="{A7BD2F8D-0B41-2CE9-B127-DAC333665841}"/>
              </a:ext>
            </a:extLst>
          </p:cNvPr>
          <p:cNvSpPr/>
          <p:nvPr/>
        </p:nvSpPr>
        <p:spPr>
          <a:xfrm>
            <a:off x="6541958" y="1004463"/>
            <a:ext cx="5160474" cy="30777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gn="ctr"/>
            <a:r>
              <a:rPr lang="en-US" sz="1400" b="1" dirty="0">
                <a:latin typeface="Arial" panose="020B0604020202020204" pitchFamily="34" charset="0"/>
                <a:cs typeface="Arial" panose="020B0604020202020204" pitchFamily="34" charset="0"/>
              </a:rPr>
              <a:t>Root-mean-square deviation (RMSD) of SARS-CoV-2 RBD</a:t>
            </a:r>
          </a:p>
        </p:txBody>
      </p:sp>
    </p:spTree>
    <p:extLst>
      <p:ext uri="{BB962C8B-B14F-4D97-AF65-F5344CB8AC3E}">
        <p14:creationId xmlns:p14="http://schemas.microsoft.com/office/powerpoint/2010/main" val="81685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Autofit/>
          </a:bodyPr>
          <a:lstStyle/>
          <a:p>
            <a:pPr algn="ctr"/>
            <a:r>
              <a:rPr lang="en-US" sz="2800" b="1" dirty="0"/>
              <a:t>The RMSF Results at the S477, T478, and E484 positions </a:t>
            </a:r>
            <a:br>
              <a:rPr lang="th-TH" sz="2800" b="1" dirty="0"/>
            </a:br>
            <a:r>
              <a:rPr lang="en-US" sz="2800" b="1" dirty="0"/>
              <a:t>on the RBD-hACE2 attachment in all complexes</a:t>
            </a:r>
            <a:endParaRPr lang="th-TH" sz="2800" b="1" dirty="0"/>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11</a:t>
            </a:fld>
            <a:endParaRPr lang="th-TH" dirty="0"/>
          </a:p>
        </p:txBody>
      </p:sp>
      <p:grpSp>
        <p:nvGrpSpPr>
          <p:cNvPr id="13" name="Group 12">
            <a:extLst>
              <a:ext uri="{FF2B5EF4-FFF2-40B4-BE49-F238E27FC236}">
                <a16:creationId xmlns:a16="http://schemas.microsoft.com/office/drawing/2014/main" id="{9A2A8BE5-E944-DB4F-0694-52909665A318}"/>
              </a:ext>
            </a:extLst>
          </p:cNvPr>
          <p:cNvGrpSpPr/>
          <p:nvPr/>
        </p:nvGrpSpPr>
        <p:grpSpPr>
          <a:xfrm>
            <a:off x="733425" y="1157933"/>
            <a:ext cx="4572000" cy="2743200"/>
            <a:chOff x="304800" y="1065922"/>
            <a:chExt cx="4572000" cy="2743200"/>
          </a:xfrm>
        </p:grpSpPr>
        <p:graphicFrame>
          <p:nvGraphicFramePr>
            <p:cNvPr id="5" name="Chart 4">
              <a:extLst>
                <a:ext uri="{FF2B5EF4-FFF2-40B4-BE49-F238E27FC236}">
                  <a16:creationId xmlns:a16="http://schemas.microsoft.com/office/drawing/2014/main" id="{69FF455D-D980-16FA-1D8F-C88D338EE0AF}"/>
                </a:ext>
              </a:extLst>
            </p:cNvPr>
            <p:cNvGraphicFramePr>
              <a:graphicFrameLocks/>
            </p:cNvGraphicFramePr>
            <p:nvPr>
              <p:extLst>
                <p:ext uri="{D42A27DB-BD31-4B8C-83A1-F6EECF244321}">
                  <p14:modId xmlns:p14="http://schemas.microsoft.com/office/powerpoint/2010/main" val="3307812582"/>
                </p:ext>
              </p:extLst>
            </p:nvPr>
          </p:nvGraphicFramePr>
          <p:xfrm>
            <a:off x="304800" y="1065922"/>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DCD72E63-D9CC-8914-DFCB-DFDB2B3E204D}"/>
                </a:ext>
              </a:extLst>
            </p:cNvPr>
            <p:cNvSpPr/>
            <p:nvPr/>
          </p:nvSpPr>
          <p:spPr>
            <a:xfrm>
              <a:off x="304800" y="1467292"/>
              <a:ext cx="3405963" cy="350875"/>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57D4F23-A459-3CEB-B596-2397EA8B215A}"/>
              </a:ext>
            </a:extLst>
          </p:cNvPr>
          <p:cNvSpPr txBox="1"/>
          <p:nvPr/>
        </p:nvSpPr>
        <p:spPr>
          <a:xfrm>
            <a:off x="5934075" y="4165059"/>
            <a:ext cx="5838826" cy="2462213"/>
          </a:xfrm>
          <a:prstGeom prst="rect">
            <a:avLst/>
          </a:prstGeom>
          <a:solidFill>
            <a:schemeClr val="accent5">
              <a:lumMod val="20000"/>
              <a:lumOff val="80000"/>
            </a:schemeClr>
          </a:solidFill>
        </p:spPr>
        <p:txBody>
          <a:bodyPr wrap="square" rtlCol="0">
            <a:spAutoFit/>
          </a:bodyPr>
          <a:lstStyle/>
          <a:p>
            <a:pPr marL="171450" indent="-171450">
              <a:buFont typeface="Arial" panose="020B0604020202020204" pitchFamily="34" charset="0"/>
              <a:buChar char="•"/>
            </a:pPr>
            <a:r>
              <a:rPr lang="en-US" sz="1400" dirty="0"/>
              <a:t>The mutation from serine (S) to asparagine (N) at position 477 on SARS-CoV-2 RBD </a:t>
            </a:r>
            <a:r>
              <a:rPr lang="en-US" sz="1400" b="1" u="sng" dirty="0"/>
              <a:t>slightly decreases in residual fluctuation (RMSF)</a:t>
            </a:r>
            <a:r>
              <a:rPr lang="en-US" sz="1400" dirty="0"/>
              <a:t>, especially in a combination with T478K and E484A/K mutations. </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However, flexibility (RMSF) at the 478 position increases in the case of threonine (T) to lysine (K) mutation.</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For the 484 position, the change from </a:t>
            </a:r>
            <a:r>
              <a:rPr lang="en-US" sz="1400" b="1" u="sng" dirty="0"/>
              <a:t>glutamic acid (E) to alanine (A) decreases the RMSF values lower than lysine (K)</a:t>
            </a:r>
            <a:r>
              <a:rPr lang="en-US" sz="1400" dirty="0"/>
              <a:t> in all complexes. </a:t>
            </a:r>
          </a:p>
        </p:txBody>
      </p:sp>
      <p:graphicFrame>
        <p:nvGraphicFramePr>
          <p:cNvPr id="10" name="Chart 9">
            <a:extLst>
              <a:ext uri="{FF2B5EF4-FFF2-40B4-BE49-F238E27FC236}">
                <a16:creationId xmlns:a16="http://schemas.microsoft.com/office/drawing/2014/main" id="{5D32C913-AD53-832B-AE40-ACE57F746ADF}"/>
              </a:ext>
            </a:extLst>
          </p:cNvPr>
          <p:cNvGraphicFramePr>
            <a:graphicFrameLocks/>
          </p:cNvGraphicFramePr>
          <p:nvPr>
            <p:extLst>
              <p:ext uri="{D42A27DB-BD31-4B8C-83A1-F6EECF244321}">
                <p14:modId xmlns:p14="http://schemas.microsoft.com/office/powerpoint/2010/main" val="1765877971"/>
              </p:ext>
            </p:extLst>
          </p:nvPr>
        </p:nvGraphicFramePr>
        <p:xfrm>
          <a:off x="733425" y="3901133"/>
          <a:ext cx="4572000" cy="2743200"/>
        </p:xfrm>
        <a:graphic>
          <a:graphicData uri="http://schemas.openxmlformats.org/drawingml/2006/chart">
            <c:chart xmlns:c="http://schemas.openxmlformats.org/drawingml/2006/chart" xmlns:r="http://schemas.openxmlformats.org/officeDocument/2006/relationships" r:id="rId5"/>
          </a:graphicData>
        </a:graphic>
      </p:graphicFrame>
      <p:grpSp>
        <p:nvGrpSpPr>
          <p:cNvPr id="12" name="Group 11">
            <a:extLst>
              <a:ext uri="{FF2B5EF4-FFF2-40B4-BE49-F238E27FC236}">
                <a16:creationId xmlns:a16="http://schemas.microsoft.com/office/drawing/2014/main" id="{A5BDE330-9C86-9814-CBC8-5B9B4FDE4E25}"/>
              </a:ext>
            </a:extLst>
          </p:cNvPr>
          <p:cNvGrpSpPr/>
          <p:nvPr/>
        </p:nvGrpSpPr>
        <p:grpSpPr>
          <a:xfrm>
            <a:off x="5305425" y="1157933"/>
            <a:ext cx="4572000" cy="2743200"/>
            <a:chOff x="4876800" y="1065922"/>
            <a:chExt cx="4572000" cy="2743200"/>
          </a:xfrm>
        </p:grpSpPr>
        <p:graphicFrame>
          <p:nvGraphicFramePr>
            <p:cNvPr id="9" name="Chart 8">
              <a:extLst>
                <a:ext uri="{FF2B5EF4-FFF2-40B4-BE49-F238E27FC236}">
                  <a16:creationId xmlns:a16="http://schemas.microsoft.com/office/drawing/2014/main" id="{17987BF9-1544-2962-35BF-02B39994AE4A}"/>
                </a:ext>
              </a:extLst>
            </p:cNvPr>
            <p:cNvGraphicFramePr>
              <a:graphicFrameLocks/>
            </p:cNvGraphicFramePr>
            <p:nvPr>
              <p:extLst>
                <p:ext uri="{D42A27DB-BD31-4B8C-83A1-F6EECF244321}">
                  <p14:modId xmlns:p14="http://schemas.microsoft.com/office/powerpoint/2010/main" val="1261446245"/>
                </p:ext>
              </p:extLst>
            </p:nvPr>
          </p:nvGraphicFramePr>
          <p:xfrm>
            <a:off x="4876800" y="1065922"/>
            <a:ext cx="45720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11" name="Rectangle 10">
              <a:extLst>
                <a:ext uri="{FF2B5EF4-FFF2-40B4-BE49-F238E27FC236}">
                  <a16:creationId xmlns:a16="http://schemas.microsoft.com/office/drawing/2014/main" id="{46D4D9EE-DE91-EC19-70CE-7CC40FE8655A}"/>
                </a:ext>
              </a:extLst>
            </p:cNvPr>
            <p:cNvSpPr/>
            <p:nvPr/>
          </p:nvSpPr>
          <p:spPr>
            <a:xfrm>
              <a:off x="4919330" y="2073349"/>
              <a:ext cx="3405963" cy="329609"/>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141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a:bodyPr>
          <a:lstStyle/>
          <a:p>
            <a:pPr algn="ctr"/>
            <a:r>
              <a:rPr lang="en-US" sz="3200" b="1" dirty="0"/>
              <a:t>Binding Free Energy (</a:t>
            </a:r>
            <a:r>
              <a:rPr lang="el-GR" sz="3200" b="1" dirty="0">
                <a:latin typeface="Arial" panose="020B0604020202020204" pitchFamily="34" charset="0"/>
                <a:cs typeface="Arial" panose="020B0604020202020204" pitchFamily="34" charset="0"/>
              </a:rPr>
              <a:t>Δ</a:t>
            </a:r>
            <a:r>
              <a:rPr lang="en-US" sz="3200" b="1" dirty="0" err="1"/>
              <a:t>G</a:t>
            </a:r>
            <a:r>
              <a:rPr lang="en-US" sz="3200" b="1" baseline="-25000" dirty="0" err="1"/>
              <a:t>binding</a:t>
            </a:r>
            <a:r>
              <a:rPr lang="en-US" sz="3200" b="1" dirty="0"/>
              <a:t>) from MM/GBSA</a:t>
            </a:r>
            <a:endParaRPr lang="th-TH" sz="3200" b="1" dirty="0"/>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12</a:t>
            </a:fld>
            <a:endParaRPr lang="th-TH" dirty="0"/>
          </a:p>
        </p:txBody>
      </p:sp>
      <p:sp>
        <p:nvSpPr>
          <p:cNvPr id="7" name="Rectangle 6">
            <a:extLst>
              <a:ext uri="{FF2B5EF4-FFF2-40B4-BE49-F238E27FC236}">
                <a16:creationId xmlns:a16="http://schemas.microsoft.com/office/drawing/2014/main" id="{EE24CB98-6809-ABA5-BDD1-A76C20634C64}"/>
              </a:ext>
            </a:extLst>
          </p:cNvPr>
          <p:cNvSpPr/>
          <p:nvPr/>
        </p:nvSpPr>
        <p:spPr>
          <a:xfrm>
            <a:off x="437857" y="5936773"/>
            <a:ext cx="11313238" cy="523220"/>
          </a:xfrm>
          <a:prstGeom prst="rect">
            <a:avLst/>
          </a:prstGeom>
          <a:solidFill>
            <a:srgbClr val="E7BC29">
              <a:lumMod val="20000"/>
              <a:lumOff val="80000"/>
            </a:srgbClr>
          </a:solidFill>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rPr>
              <a:t>T</a:t>
            </a:r>
            <a:r>
              <a:rPr kumimoji="0" lang="en-US" sz="1400" b="0" i="0" u="none" strike="noStrike" kern="0" cap="none" spc="0" normalizeH="0" baseline="0" noProof="0" dirty="0">
                <a:ln>
                  <a:noFill/>
                </a:ln>
                <a:solidFill>
                  <a:prstClr val="black"/>
                </a:solidFill>
                <a:effectLst/>
                <a:uLnTx/>
                <a:uFillTx/>
              </a:rPr>
              <a:t>he </a:t>
            </a:r>
            <a:r>
              <a:rPr kumimoji="0" lang="en-US" sz="1400" b="0" i="0" u="sng" strike="noStrike" kern="0" cap="none" spc="0" normalizeH="0" baseline="0" noProof="0" dirty="0">
                <a:ln>
                  <a:noFill/>
                </a:ln>
                <a:solidFill>
                  <a:srgbClr val="0070C0"/>
                </a:solidFill>
                <a:effectLst/>
                <a:uLnTx/>
                <a:uFillTx/>
              </a:rPr>
              <a:t>S477N-E484A</a:t>
            </a:r>
            <a:r>
              <a:rPr kumimoji="0" lang="en-US" sz="1400" b="0" i="0" u="none" strike="noStrike" kern="0" cap="none" spc="0" normalizeH="0" baseline="0" noProof="0" dirty="0">
                <a:ln>
                  <a:noFill/>
                </a:ln>
                <a:solidFill>
                  <a:prstClr val="black"/>
                </a:solidFill>
                <a:effectLst/>
                <a:uLnTx/>
                <a:uFillTx/>
              </a:rPr>
              <a:t> complex has the lowest binding free energy (-65.34 kcal/mol), while the </a:t>
            </a:r>
            <a:r>
              <a:rPr kumimoji="0" lang="en-US" sz="1400" b="0" i="0" u="sng" strike="noStrike" kern="0" cap="none" spc="0" normalizeH="0" baseline="0" noProof="0" dirty="0">
                <a:ln>
                  <a:noFill/>
                </a:ln>
                <a:solidFill>
                  <a:srgbClr val="0070C0"/>
                </a:solidFill>
                <a:effectLst/>
                <a:uLnTx/>
                <a:uFillTx/>
              </a:rPr>
              <a:t>wild type</a:t>
            </a:r>
            <a:r>
              <a:rPr kumimoji="0" lang="en-US" sz="1400" b="0" i="0" u="none" strike="noStrike" kern="0" cap="none" spc="0" normalizeH="0" baseline="0" noProof="0" dirty="0">
                <a:ln>
                  <a:noFill/>
                </a:ln>
                <a:solidFill>
                  <a:prstClr val="black"/>
                </a:solidFill>
                <a:effectLst/>
                <a:uLnTx/>
                <a:uFillTx/>
              </a:rPr>
              <a:t> shows the highest energy.</a:t>
            </a:r>
            <a:endParaRPr lang="en-US" sz="1400" kern="0" dirty="0">
              <a:solidFill>
                <a:prstClr val="black"/>
              </a:solidFill>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sng" strike="noStrike" kern="0" cap="none" spc="0" normalizeH="0" baseline="0" noProof="0" dirty="0">
                <a:ln>
                  <a:noFill/>
                </a:ln>
                <a:solidFill>
                  <a:srgbClr val="0070C0"/>
                </a:solidFill>
                <a:effectLst/>
                <a:uLnTx/>
                <a:uFillTx/>
              </a:rPr>
              <a:t>S477N-T478K-E484A</a:t>
            </a:r>
            <a:r>
              <a:rPr kumimoji="0" lang="en-US" sz="1400" b="0" i="0" u="none" strike="noStrike" kern="0" cap="none" spc="0" normalizeH="0" baseline="0" noProof="0" dirty="0">
                <a:ln>
                  <a:noFill/>
                </a:ln>
                <a:solidFill>
                  <a:prstClr val="black"/>
                </a:solidFill>
                <a:effectLst/>
                <a:uLnTx/>
                <a:uFillTx/>
              </a:rPr>
              <a:t> mutation, which appears in omicron variants, shows binding free energy of -63.05 kcal/mol. </a:t>
            </a:r>
          </a:p>
        </p:txBody>
      </p:sp>
      <p:graphicFrame>
        <p:nvGraphicFramePr>
          <p:cNvPr id="9" name="Chart 8">
            <a:extLst>
              <a:ext uri="{FF2B5EF4-FFF2-40B4-BE49-F238E27FC236}">
                <a16:creationId xmlns:a16="http://schemas.microsoft.com/office/drawing/2014/main" id="{3BDFF24B-460D-02A8-3C96-D60948D914A7}"/>
              </a:ext>
            </a:extLst>
          </p:cNvPr>
          <p:cNvGraphicFramePr>
            <a:graphicFrameLocks/>
          </p:cNvGraphicFramePr>
          <p:nvPr>
            <p:extLst>
              <p:ext uri="{D42A27DB-BD31-4B8C-83A1-F6EECF244321}">
                <p14:modId xmlns:p14="http://schemas.microsoft.com/office/powerpoint/2010/main" val="1816522061"/>
              </p:ext>
            </p:extLst>
          </p:nvPr>
        </p:nvGraphicFramePr>
        <p:xfrm>
          <a:off x="809625" y="1159668"/>
          <a:ext cx="10782300" cy="45386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686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a:bodyPr>
          <a:lstStyle/>
          <a:p>
            <a:pPr algn="ctr"/>
            <a:r>
              <a:rPr lang="en-US" sz="3200" b="1" dirty="0"/>
              <a:t>Per-residue Energy Decomposition from MM/GBSA</a:t>
            </a:r>
            <a:endParaRPr lang="th-TH" sz="3200" b="1" dirty="0"/>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13</a:t>
            </a:fld>
            <a:endParaRPr lang="th-TH" dirty="0"/>
          </a:p>
        </p:txBody>
      </p:sp>
      <p:sp>
        <p:nvSpPr>
          <p:cNvPr id="6" name="Rectangle 5">
            <a:extLst>
              <a:ext uri="{FF2B5EF4-FFF2-40B4-BE49-F238E27FC236}">
                <a16:creationId xmlns:a16="http://schemas.microsoft.com/office/drawing/2014/main" id="{9D314E16-7EB1-884B-6AE9-9191D2DF935D}"/>
              </a:ext>
            </a:extLst>
          </p:cNvPr>
          <p:cNvSpPr/>
          <p:nvPr/>
        </p:nvSpPr>
        <p:spPr>
          <a:xfrm>
            <a:off x="622360" y="5524466"/>
            <a:ext cx="10944225" cy="1092607"/>
          </a:xfrm>
          <a:prstGeom prst="rect">
            <a:avLst/>
          </a:prstGeom>
          <a:solidFill>
            <a:schemeClr val="accent6">
              <a:lumMod val="20000"/>
              <a:lumOff val="80000"/>
            </a:schemeClr>
          </a:solidFill>
        </p:spPr>
        <p:txBody>
          <a:bodyPr wrap="square">
            <a:spAutoFit/>
          </a:bodyPr>
          <a:lstStyle/>
          <a:p>
            <a:pPr marL="342900" indent="-342900">
              <a:buFont typeface="Arial" panose="020B0604020202020204" pitchFamily="34" charset="0"/>
              <a:buChar char="•"/>
            </a:pPr>
            <a:r>
              <a:rPr lang="en-US" sz="1300" dirty="0">
                <a:latin typeface="Arial" panose="020B0604020202020204" pitchFamily="34" charset="0"/>
                <a:cs typeface="Arial" panose="020B0604020202020204" pitchFamily="34" charset="0"/>
              </a:rPr>
              <a:t>Per-residue free energy decomposition of each complex was calculated to measure the contributing amino acid residues towards RBD-hACE2 binding.</a:t>
            </a:r>
          </a:p>
          <a:p>
            <a:pPr marL="342900" indent="-342900">
              <a:buFont typeface="Arial" panose="020B0604020202020204" pitchFamily="34" charset="0"/>
              <a:buChar char="•"/>
            </a:pPr>
            <a:r>
              <a:rPr lang="en-US" sz="1300" dirty="0">
                <a:latin typeface="Arial" panose="020B0604020202020204" pitchFamily="34" charset="0"/>
                <a:cs typeface="Arial" panose="020B0604020202020204" pitchFamily="34" charset="0"/>
              </a:rPr>
              <a:t>From MM/GBSA results, </a:t>
            </a:r>
            <a:r>
              <a:rPr lang="en-US" sz="1300" b="1" dirty="0">
                <a:latin typeface="Arial" panose="020B0604020202020204" pitchFamily="34" charset="0"/>
                <a:cs typeface="Arial" panose="020B0604020202020204" pitchFamily="34" charset="0"/>
              </a:rPr>
              <a:t>S477 mutations </a:t>
            </a:r>
            <a:r>
              <a:rPr lang="en-US" sz="1300" dirty="0">
                <a:latin typeface="Arial" panose="020B0604020202020204" pitchFamily="34" charset="0"/>
                <a:cs typeface="Arial" panose="020B0604020202020204" pitchFamily="34" charset="0"/>
              </a:rPr>
              <a:t>of RBD play a key role in the protein binding and stabilizing in some complexes, </a:t>
            </a:r>
            <a:r>
              <a:rPr lang="en-US" sz="1300" u="sng" dirty="0">
                <a:solidFill>
                  <a:srgbClr val="0070C0"/>
                </a:solidFill>
                <a:latin typeface="Arial" panose="020B0604020202020204" pitchFamily="34" charset="0"/>
                <a:cs typeface="Arial" panose="020B0604020202020204" pitchFamily="34" charset="0"/>
              </a:rPr>
              <a:t>except wild-type, complex 4 (E484A), complex 5 (E484K), complex 9 (T478K-E484A), and complex 10 (T478K-E484K)</a:t>
            </a:r>
            <a:r>
              <a:rPr lang="en-US" sz="1300" dirty="0">
                <a:latin typeface="Arial" panose="020B0604020202020204" pitchFamily="34" charset="0"/>
                <a:cs typeface="Arial" panose="020B0604020202020204" pitchFamily="34" charset="0"/>
              </a:rPr>
              <a:t>.</a:t>
            </a:r>
            <a:endParaRPr lang="en-US" sz="13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300" dirty="0">
                <a:latin typeface="Arial" panose="020B0604020202020204" pitchFamily="34" charset="0"/>
                <a:cs typeface="Arial" panose="020B0604020202020204" pitchFamily="34" charset="0"/>
              </a:rPr>
              <a:t>Both</a:t>
            </a:r>
            <a:r>
              <a:rPr lang="en-US" sz="1300" b="1" dirty="0">
                <a:latin typeface="Arial" panose="020B0604020202020204" pitchFamily="34" charset="0"/>
                <a:cs typeface="Arial" panose="020B0604020202020204" pitchFamily="34" charset="0"/>
              </a:rPr>
              <a:t> T478 and E484 mutations</a:t>
            </a:r>
            <a:r>
              <a:rPr lang="en-US" sz="1300" dirty="0">
                <a:latin typeface="Arial" panose="020B0604020202020204" pitchFamily="34" charset="0"/>
                <a:cs typeface="Arial" panose="020B0604020202020204" pitchFamily="34" charset="0"/>
              </a:rPr>
              <a:t> in all complexes show a low contribution to the binding free energy.</a:t>
            </a:r>
          </a:p>
        </p:txBody>
      </p:sp>
      <p:graphicFrame>
        <p:nvGraphicFramePr>
          <p:cNvPr id="7" name="Chart 6">
            <a:extLst>
              <a:ext uri="{FF2B5EF4-FFF2-40B4-BE49-F238E27FC236}">
                <a16:creationId xmlns:a16="http://schemas.microsoft.com/office/drawing/2014/main" id="{42F02809-D177-4E07-9980-92B346A06315}"/>
              </a:ext>
            </a:extLst>
          </p:cNvPr>
          <p:cNvGraphicFramePr>
            <a:graphicFrameLocks/>
          </p:cNvGraphicFramePr>
          <p:nvPr>
            <p:extLst>
              <p:ext uri="{D42A27DB-BD31-4B8C-83A1-F6EECF244321}">
                <p14:modId xmlns:p14="http://schemas.microsoft.com/office/powerpoint/2010/main" val="525616147"/>
              </p:ext>
            </p:extLst>
          </p:nvPr>
        </p:nvGraphicFramePr>
        <p:xfrm>
          <a:off x="450372" y="1111336"/>
          <a:ext cx="11288203" cy="421198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4488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Autofit/>
          </a:bodyPr>
          <a:lstStyle/>
          <a:p>
            <a:pPr algn="ctr"/>
            <a:r>
              <a:rPr lang="en-US" sz="2800" b="1" dirty="0">
                <a:latin typeface="Arial" panose="020B0604020202020204" pitchFamily="34" charset="0"/>
                <a:cs typeface="Arial" panose="020B0604020202020204" pitchFamily="34" charset="0"/>
              </a:rPr>
              <a:t>Binding Pattern Analysis of SARS-CoV-2 RBD-hACE2 Complex </a:t>
            </a:r>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14</a:t>
            </a:fld>
            <a:endParaRPr lang="th-TH" dirty="0"/>
          </a:p>
        </p:txBody>
      </p:sp>
      <p:sp>
        <p:nvSpPr>
          <p:cNvPr id="6" name="TextBox 5">
            <a:extLst>
              <a:ext uri="{FF2B5EF4-FFF2-40B4-BE49-F238E27FC236}">
                <a16:creationId xmlns:a16="http://schemas.microsoft.com/office/drawing/2014/main" id="{4585B36F-49F3-4F54-C1B3-D43A437A4AAB}"/>
              </a:ext>
            </a:extLst>
          </p:cNvPr>
          <p:cNvSpPr txBox="1"/>
          <p:nvPr/>
        </p:nvSpPr>
        <p:spPr>
          <a:xfrm>
            <a:off x="307985" y="941374"/>
            <a:ext cx="180716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Wild-type RBD-hACE2</a:t>
            </a:r>
          </a:p>
        </p:txBody>
      </p:sp>
      <p:sp>
        <p:nvSpPr>
          <p:cNvPr id="15" name="TextBox 14">
            <a:extLst>
              <a:ext uri="{FF2B5EF4-FFF2-40B4-BE49-F238E27FC236}">
                <a16:creationId xmlns:a16="http://schemas.microsoft.com/office/drawing/2014/main" id="{59D032FE-A069-5EAA-DB23-67EE31F9D43A}"/>
              </a:ext>
            </a:extLst>
          </p:cNvPr>
          <p:cNvSpPr txBox="1"/>
          <p:nvPr/>
        </p:nvSpPr>
        <p:spPr>
          <a:xfrm>
            <a:off x="6302643" y="939104"/>
            <a:ext cx="2096151"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S477N-E484A RBD-hACE2</a:t>
            </a:r>
          </a:p>
        </p:txBody>
      </p:sp>
      <p:grpSp>
        <p:nvGrpSpPr>
          <p:cNvPr id="37" name="Group 36">
            <a:extLst>
              <a:ext uri="{FF2B5EF4-FFF2-40B4-BE49-F238E27FC236}">
                <a16:creationId xmlns:a16="http://schemas.microsoft.com/office/drawing/2014/main" id="{C12CD878-0468-5F14-D38A-D05EF9BBBF96}"/>
              </a:ext>
            </a:extLst>
          </p:cNvPr>
          <p:cNvGrpSpPr/>
          <p:nvPr/>
        </p:nvGrpSpPr>
        <p:grpSpPr>
          <a:xfrm>
            <a:off x="313498" y="1230874"/>
            <a:ext cx="3561806" cy="2469896"/>
            <a:chOff x="653143" y="1356874"/>
            <a:chExt cx="3561806" cy="2469896"/>
          </a:xfrm>
        </p:grpSpPr>
        <p:pic>
          <p:nvPicPr>
            <p:cNvPr id="8" name="Picture 7" descr="A picture containing indoor, decorated&#10;&#10;Description automatically generated">
              <a:extLst>
                <a:ext uri="{FF2B5EF4-FFF2-40B4-BE49-F238E27FC236}">
                  <a16:creationId xmlns:a16="http://schemas.microsoft.com/office/drawing/2014/main" id="{83868DC9-6F0E-AE78-4C48-051A5B0549CF}"/>
                </a:ext>
              </a:extLst>
            </p:cNvPr>
            <p:cNvPicPr>
              <a:picLocks noChangeAspect="1"/>
            </p:cNvPicPr>
            <p:nvPr/>
          </p:nvPicPr>
          <p:blipFill rotWithShape="1">
            <a:blip r:embed="rId4">
              <a:extLst>
                <a:ext uri="{28A0092B-C50C-407E-A947-70E740481C1C}">
                  <a14:useLocalDpi xmlns:a14="http://schemas.microsoft.com/office/drawing/2010/main" val="0"/>
                </a:ext>
              </a:extLst>
            </a:blip>
            <a:srcRect l="19726" r="5370"/>
            <a:stretch/>
          </p:blipFill>
          <p:spPr>
            <a:xfrm>
              <a:off x="653143" y="1356874"/>
              <a:ext cx="3561806" cy="2469896"/>
            </a:xfrm>
            <a:prstGeom prst="rect">
              <a:avLst/>
            </a:prstGeom>
            <a:ln w="28575">
              <a:solidFill>
                <a:schemeClr val="tx1"/>
              </a:solidFill>
            </a:ln>
          </p:spPr>
        </p:pic>
        <p:sp>
          <p:nvSpPr>
            <p:cNvPr id="9" name="TextBox 8">
              <a:extLst>
                <a:ext uri="{FF2B5EF4-FFF2-40B4-BE49-F238E27FC236}">
                  <a16:creationId xmlns:a16="http://schemas.microsoft.com/office/drawing/2014/main" id="{9C4407E5-FF24-F087-6E7A-D9867A47851D}"/>
                </a:ext>
              </a:extLst>
            </p:cNvPr>
            <p:cNvSpPr txBox="1"/>
            <p:nvPr/>
          </p:nvSpPr>
          <p:spPr>
            <a:xfrm>
              <a:off x="783523" y="3100293"/>
              <a:ext cx="542136"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S477</a:t>
              </a:r>
            </a:p>
          </p:txBody>
        </p:sp>
        <p:sp>
          <p:nvSpPr>
            <p:cNvPr id="10" name="TextBox 9">
              <a:extLst>
                <a:ext uri="{FF2B5EF4-FFF2-40B4-BE49-F238E27FC236}">
                  <a16:creationId xmlns:a16="http://schemas.microsoft.com/office/drawing/2014/main" id="{5A47379D-1A41-6553-9172-766FAE40DDC3}"/>
                </a:ext>
              </a:extLst>
            </p:cNvPr>
            <p:cNvSpPr txBox="1"/>
            <p:nvPr/>
          </p:nvSpPr>
          <p:spPr>
            <a:xfrm>
              <a:off x="1757796" y="3429000"/>
              <a:ext cx="942887"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T478-P479</a:t>
              </a:r>
            </a:p>
          </p:txBody>
        </p:sp>
        <p:sp>
          <p:nvSpPr>
            <p:cNvPr id="11" name="TextBox 10">
              <a:extLst>
                <a:ext uri="{FF2B5EF4-FFF2-40B4-BE49-F238E27FC236}">
                  <a16:creationId xmlns:a16="http://schemas.microsoft.com/office/drawing/2014/main" id="{12F37A8B-5C5A-6988-0242-4248B97C1384}"/>
                </a:ext>
              </a:extLst>
            </p:cNvPr>
            <p:cNvSpPr txBox="1"/>
            <p:nvPr/>
          </p:nvSpPr>
          <p:spPr>
            <a:xfrm>
              <a:off x="3414436" y="2823294"/>
              <a:ext cx="542136"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E484</a:t>
              </a:r>
            </a:p>
          </p:txBody>
        </p:sp>
        <p:sp>
          <p:nvSpPr>
            <p:cNvPr id="12" name="TextBox 11">
              <a:extLst>
                <a:ext uri="{FF2B5EF4-FFF2-40B4-BE49-F238E27FC236}">
                  <a16:creationId xmlns:a16="http://schemas.microsoft.com/office/drawing/2014/main" id="{6E538C1C-0E7B-E3EA-E165-EAB5E444927B}"/>
                </a:ext>
              </a:extLst>
            </p:cNvPr>
            <p:cNvSpPr txBox="1"/>
            <p:nvPr/>
          </p:nvSpPr>
          <p:spPr>
            <a:xfrm>
              <a:off x="1675375" y="2006641"/>
              <a:ext cx="559770"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Q474</a:t>
              </a:r>
            </a:p>
          </p:txBody>
        </p:sp>
        <p:sp>
          <p:nvSpPr>
            <p:cNvPr id="26" name="TextBox 25">
              <a:extLst>
                <a:ext uri="{FF2B5EF4-FFF2-40B4-BE49-F238E27FC236}">
                  <a16:creationId xmlns:a16="http://schemas.microsoft.com/office/drawing/2014/main" id="{756845C7-7F98-E6EB-43D1-B4E2BBF74056}"/>
                </a:ext>
              </a:extLst>
            </p:cNvPr>
            <p:cNvSpPr txBox="1"/>
            <p:nvPr/>
          </p:nvSpPr>
          <p:spPr>
            <a:xfrm>
              <a:off x="2578731" y="2407795"/>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C488</a:t>
              </a:r>
            </a:p>
          </p:txBody>
        </p:sp>
      </p:grpSp>
      <p:grpSp>
        <p:nvGrpSpPr>
          <p:cNvPr id="61" name="Group 60">
            <a:extLst>
              <a:ext uri="{FF2B5EF4-FFF2-40B4-BE49-F238E27FC236}">
                <a16:creationId xmlns:a16="http://schemas.microsoft.com/office/drawing/2014/main" id="{C9242802-6BFE-24A8-E366-C817DB33C887}"/>
              </a:ext>
            </a:extLst>
          </p:cNvPr>
          <p:cNvGrpSpPr/>
          <p:nvPr/>
        </p:nvGrpSpPr>
        <p:grpSpPr>
          <a:xfrm>
            <a:off x="6306778" y="1218373"/>
            <a:ext cx="3561806" cy="2481217"/>
            <a:chOff x="6270164" y="1349343"/>
            <a:chExt cx="3561806" cy="2481217"/>
          </a:xfrm>
        </p:grpSpPr>
        <p:pic>
          <p:nvPicPr>
            <p:cNvPr id="20" name="Picture 19" descr="A picture containing indoor, decorated&#10;&#10;Description automatically generated">
              <a:extLst>
                <a:ext uri="{FF2B5EF4-FFF2-40B4-BE49-F238E27FC236}">
                  <a16:creationId xmlns:a16="http://schemas.microsoft.com/office/drawing/2014/main" id="{D5722C7B-74AC-3A05-9F9F-806041BCFC07}"/>
                </a:ext>
              </a:extLst>
            </p:cNvPr>
            <p:cNvPicPr>
              <a:picLocks noChangeAspect="1"/>
            </p:cNvPicPr>
            <p:nvPr/>
          </p:nvPicPr>
          <p:blipFill rotWithShape="1">
            <a:blip r:embed="rId5">
              <a:extLst>
                <a:ext uri="{28A0092B-C50C-407E-A947-70E740481C1C}">
                  <a14:useLocalDpi xmlns:a14="http://schemas.microsoft.com/office/drawing/2010/main" val="0"/>
                </a:ext>
              </a:extLst>
            </a:blip>
            <a:srcRect l="13055" r="12157"/>
            <a:stretch/>
          </p:blipFill>
          <p:spPr>
            <a:xfrm>
              <a:off x="6270164" y="1356873"/>
              <a:ext cx="3561806" cy="2473687"/>
            </a:xfrm>
            <a:prstGeom prst="rect">
              <a:avLst/>
            </a:prstGeom>
            <a:ln w="28575">
              <a:solidFill>
                <a:schemeClr val="tx1"/>
              </a:solidFill>
            </a:ln>
          </p:spPr>
        </p:pic>
        <p:grpSp>
          <p:nvGrpSpPr>
            <p:cNvPr id="60" name="Group 59">
              <a:extLst>
                <a:ext uri="{FF2B5EF4-FFF2-40B4-BE49-F238E27FC236}">
                  <a16:creationId xmlns:a16="http://schemas.microsoft.com/office/drawing/2014/main" id="{E1A8A5EC-1F6E-683E-9198-66E8D5E0661F}"/>
                </a:ext>
              </a:extLst>
            </p:cNvPr>
            <p:cNvGrpSpPr/>
            <p:nvPr/>
          </p:nvGrpSpPr>
          <p:grpSpPr>
            <a:xfrm>
              <a:off x="6270164" y="1349343"/>
              <a:ext cx="3373105" cy="2477427"/>
              <a:chOff x="6270164" y="1349343"/>
              <a:chExt cx="3373105" cy="2477427"/>
            </a:xfrm>
          </p:grpSpPr>
          <p:sp>
            <p:nvSpPr>
              <p:cNvPr id="21" name="TextBox 20">
                <a:extLst>
                  <a:ext uri="{FF2B5EF4-FFF2-40B4-BE49-F238E27FC236}">
                    <a16:creationId xmlns:a16="http://schemas.microsoft.com/office/drawing/2014/main" id="{1C03714D-FD32-C228-55A2-2ACB7362BC2A}"/>
                  </a:ext>
                </a:extLst>
              </p:cNvPr>
              <p:cNvSpPr txBox="1"/>
              <p:nvPr/>
            </p:nvSpPr>
            <p:spPr>
              <a:xfrm>
                <a:off x="6521752" y="3549771"/>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N477</a:t>
                </a:r>
              </a:p>
            </p:txBody>
          </p:sp>
          <p:sp>
            <p:nvSpPr>
              <p:cNvPr id="22" name="TextBox 21">
                <a:extLst>
                  <a:ext uri="{FF2B5EF4-FFF2-40B4-BE49-F238E27FC236}">
                    <a16:creationId xmlns:a16="http://schemas.microsoft.com/office/drawing/2014/main" id="{62ABACD7-50A2-A5CD-6B33-FD418BE06BC5}"/>
                  </a:ext>
                </a:extLst>
              </p:cNvPr>
              <p:cNvSpPr txBox="1"/>
              <p:nvPr/>
            </p:nvSpPr>
            <p:spPr>
              <a:xfrm>
                <a:off x="6682184" y="1768451"/>
                <a:ext cx="559770"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Q474</a:t>
                </a:r>
              </a:p>
            </p:txBody>
          </p:sp>
          <p:sp>
            <p:nvSpPr>
              <p:cNvPr id="23" name="TextBox 22">
                <a:extLst>
                  <a:ext uri="{FF2B5EF4-FFF2-40B4-BE49-F238E27FC236}">
                    <a16:creationId xmlns:a16="http://schemas.microsoft.com/office/drawing/2014/main" id="{448CE19C-D94E-A593-BE5E-CAA8C401AAA5}"/>
                  </a:ext>
                </a:extLst>
              </p:cNvPr>
              <p:cNvSpPr txBox="1"/>
              <p:nvPr/>
            </p:nvSpPr>
            <p:spPr>
              <a:xfrm>
                <a:off x="7373460" y="2914323"/>
                <a:ext cx="534121"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T478</a:t>
                </a:r>
              </a:p>
            </p:txBody>
          </p:sp>
          <p:sp>
            <p:nvSpPr>
              <p:cNvPr id="24" name="TextBox 23">
                <a:extLst>
                  <a:ext uri="{FF2B5EF4-FFF2-40B4-BE49-F238E27FC236}">
                    <a16:creationId xmlns:a16="http://schemas.microsoft.com/office/drawing/2014/main" id="{1FD927A9-9747-AAFF-B9E9-A6BBDF4BB00B}"/>
                  </a:ext>
                </a:extLst>
              </p:cNvPr>
              <p:cNvSpPr txBox="1"/>
              <p:nvPr/>
            </p:nvSpPr>
            <p:spPr>
              <a:xfrm>
                <a:off x="9093117" y="2546294"/>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A484</a:t>
                </a:r>
              </a:p>
            </p:txBody>
          </p:sp>
          <p:sp>
            <p:nvSpPr>
              <p:cNvPr id="25" name="TextBox 24">
                <a:extLst>
                  <a:ext uri="{FF2B5EF4-FFF2-40B4-BE49-F238E27FC236}">
                    <a16:creationId xmlns:a16="http://schemas.microsoft.com/office/drawing/2014/main" id="{038B093D-F36E-0153-67F8-A49A01052998}"/>
                  </a:ext>
                </a:extLst>
              </p:cNvPr>
              <p:cNvSpPr txBox="1"/>
              <p:nvPr/>
            </p:nvSpPr>
            <p:spPr>
              <a:xfrm>
                <a:off x="8255873" y="2789173"/>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C488</a:t>
                </a:r>
              </a:p>
            </p:txBody>
          </p:sp>
          <p:sp>
            <p:nvSpPr>
              <p:cNvPr id="27" name="TextBox 26">
                <a:extLst>
                  <a:ext uri="{FF2B5EF4-FFF2-40B4-BE49-F238E27FC236}">
                    <a16:creationId xmlns:a16="http://schemas.microsoft.com/office/drawing/2014/main" id="{F61785A3-8CBF-2677-6141-E3EBD23F2C9E}"/>
                  </a:ext>
                </a:extLst>
              </p:cNvPr>
              <p:cNvSpPr txBox="1"/>
              <p:nvPr/>
            </p:nvSpPr>
            <p:spPr>
              <a:xfrm>
                <a:off x="7952048" y="1349343"/>
                <a:ext cx="482825"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I472</a:t>
                </a:r>
              </a:p>
            </p:txBody>
          </p:sp>
          <p:sp>
            <p:nvSpPr>
              <p:cNvPr id="28" name="TextBox 27">
                <a:extLst>
                  <a:ext uri="{FF2B5EF4-FFF2-40B4-BE49-F238E27FC236}">
                    <a16:creationId xmlns:a16="http://schemas.microsoft.com/office/drawing/2014/main" id="{99DAFAA2-FE49-39DE-B48E-1C9E9C0D1AD0}"/>
                  </a:ext>
                </a:extLst>
              </p:cNvPr>
              <p:cNvSpPr txBox="1"/>
              <p:nvPr/>
            </p:nvSpPr>
            <p:spPr>
              <a:xfrm>
                <a:off x="6270164" y="2688227"/>
                <a:ext cx="457177" cy="276999"/>
              </a:xfrm>
              <a:prstGeom prst="rect">
                <a:avLst/>
              </a:prstGeom>
              <a:noFill/>
            </p:spPr>
            <p:txBody>
              <a:bodyPr wrap="none" rtlCol="0">
                <a:spAutoFit/>
              </a:bodyPr>
              <a:lstStyle/>
              <a:p>
                <a:pPr algn="ctr"/>
                <a:r>
                  <a:rPr lang="en-US" sz="1200" b="1" dirty="0">
                    <a:solidFill>
                      <a:srgbClr val="0070C0"/>
                    </a:solidFill>
                    <a:latin typeface="Arial" panose="020B0604020202020204" pitchFamily="34" charset="0"/>
                    <a:cs typeface="Arial" panose="020B0604020202020204" pitchFamily="34" charset="0"/>
                  </a:rPr>
                  <a:t>S19</a:t>
                </a:r>
              </a:p>
            </p:txBody>
          </p:sp>
          <p:sp>
            <p:nvSpPr>
              <p:cNvPr id="29" name="TextBox 28">
                <a:extLst>
                  <a:ext uri="{FF2B5EF4-FFF2-40B4-BE49-F238E27FC236}">
                    <a16:creationId xmlns:a16="http://schemas.microsoft.com/office/drawing/2014/main" id="{D1BB9842-F62E-A152-BFEC-A69F0C2329C0}"/>
                  </a:ext>
                </a:extLst>
              </p:cNvPr>
              <p:cNvSpPr txBox="1"/>
              <p:nvPr/>
            </p:nvSpPr>
            <p:spPr>
              <a:xfrm>
                <a:off x="7383771" y="3297907"/>
                <a:ext cx="474810" cy="276999"/>
              </a:xfrm>
              <a:prstGeom prst="rect">
                <a:avLst/>
              </a:prstGeom>
              <a:noFill/>
            </p:spPr>
            <p:txBody>
              <a:bodyPr wrap="none" rtlCol="0">
                <a:spAutoFit/>
              </a:bodyPr>
              <a:lstStyle/>
              <a:p>
                <a:pPr algn="ctr"/>
                <a:r>
                  <a:rPr lang="en-US" sz="1200" b="1" dirty="0">
                    <a:solidFill>
                      <a:srgbClr val="0070C0"/>
                    </a:solidFill>
                    <a:latin typeface="Arial" panose="020B0604020202020204" pitchFamily="34" charset="0"/>
                    <a:cs typeface="Arial" panose="020B0604020202020204" pitchFamily="34" charset="0"/>
                  </a:rPr>
                  <a:t>Q24</a:t>
                </a:r>
              </a:p>
            </p:txBody>
          </p:sp>
        </p:grpSp>
      </p:grpSp>
      <p:sp>
        <p:nvSpPr>
          <p:cNvPr id="38" name="TextBox 37">
            <a:extLst>
              <a:ext uri="{FF2B5EF4-FFF2-40B4-BE49-F238E27FC236}">
                <a16:creationId xmlns:a16="http://schemas.microsoft.com/office/drawing/2014/main" id="{D20C02E2-6FB9-2135-90BD-D8EBA938DEEF}"/>
              </a:ext>
            </a:extLst>
          </p:cNvPr>
          <p:cNvSpPr txBox="1"/>
          <p:nvPr/>
        </p:nvSpPr>
        <p:spPr>
          <a:xfrm>
            <a:off x="307985" y="3914407"/>
            <a:ext cx="2607510"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S477N-T478K-E484A RBD-hACE2</a:t>
            </a:r>
          </a:p>
        </p:txBody>
      </p:sp>
      <p:sp>
        <p:nvSpPr>
          <p:cNvPr id="39" name="Rectangle 38">
            <a:extLst>
              <a:ext uri="{FF2B5EF4-FFF2-40B4-BE49-F238E27FC236}">
                <a16:creationId xmlns:a16="http://schemas.microsoft.com/office/drawing/2014/main" id="{BDEEADAC-7284-AC8B-D875-5F25A7694EF5}"/>
              </a:ext>
            </a:extLst>
          </p:cNvPr>
          <p:cNvSpPr/>
          <p:nvPr/>
        </p:nvSpPr>
        <p:spPr>
          <a:xfrm>
            <a:off x="4081947" y="1218373"/>
            <a:ext cx="2014053" cy="830997"/>
          </a:xfrm>
          <a:prstGeom prst="rect">
            <a:avLst/>
          </a:prstGeom>
          <a:solidFill>
            <a:schemeClr val="accent3">
              <a:lumMod val="20000"/>
              <a:lumOff val="80000"/>
            </a:schemeClr>
          </a:solidFill>
        </p:spPr>
        <p:txBody>
          <a:bodyPr wrap="square">
            <a:spAutoFit/>
          </a:bodyPr>
          <a:lstStyle/>
          <a:p>
            <a:r>
              <a:rPr lang="en-US" sz="1200" b="1" dirty="0">
                <a:latin typeface="Arial" panose="020B0604020202020204" pitchFamily="34" charset="0"/>
                <a:cs typeface="Arial" panose="020B0604020202020204" pitchFamily="34" charset="0"/>
              </a:rPr>
              <a:t>BFE: </a:t>
            </a:r>
            <a:r>
              <a:rPr lang="en-US" sz="1200" dirty="0">
                <a:latin typeface="Arial" panose="020B0604020202020204" pitchFamily="34" charset="0"/>
                <a:cs typeface="Arial" panose="020B0604020202020204" pitchFamily="34" charset="0"/>
              </a:rPr>
              <a:t>-41.89 kcal/mol</a:t>
            </a:r>
          </a:p>
          <a:p>
            <a:r>
              <a:rPr lang="en-US" sz="1200" b="1" dirty="0">
                <a:latin typeface="Arial" panose="020B0604020202020204" pitchFamily="34" charset="0"/>
                <a:cs typeface="Arial" panose="020B0604020202020204" pitchFamily="34" charset="0"/>
              </a:rPr>
              <a:t>H-bond</a:t>
            </a:r>
            <a:r>
              <a:rPr lang="en-US" sz="1200" dirty="0">
                <a:latin typeface="Arial" panose="020B0604020202020204" pitchFamily="34" charset="0"/>
                <a:cs typeface="Arial" panose="020B0604020202020204" pitchFamily="34" charset="0"/>
              </a:rPr>
              <a:t>: </a:t>
            </a:r>
          </a:p>
          <a:p>
            <a:r>
              <a:rPr lang="en-US" sz="1200" dirty="0">
                <a:latin typeface="Arial" panose="020B0604020202020204" pitchFamily="34" charset="0"/>
                <a:cs typeface="Arial" panose="020B0604020202020204" pitchFamily="34" charset="0"/>
              </a:rPr>
              <a:t>T478-Q474</a:t>
            </a:r>
            <a:r>
              <a:rPr lang="en-US" sz="1200" b="1" dirty="0">
                <a:latin typeface="Arial" panose="020B0604020202020204" pitchFamily="34" charset="0"/>
                <a:cs typeface="Arial" panose="020B0604020202020204" pitchFamily="34" charset="0"/>
              </a:rPr>
              <a:t> </a:t>
            </a:r>
          </a:p>
          <a:p>
            <a:endParaRPr lang="en-US" sz="1200" b="1"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2C57C232-938B-1D37-59B6-F6540BEE3D73}"/>
              </a:ext>
            </a:extLst>
          </p:cNvPr>
          <p:cNvSpPr/>
          <p:nvPr/>
        </p:nvSpPr>
        <p:spPr>
          <a:xfrm>
            <a:off x="4081947" y="4209241"/>
            <a:ext cx="2014053" cy="1015663"/>
          </a:xfrm>
          <a:prstGeom prst="rect">
            <a:avLst/>
          </a:prstGeom>
          <a:solidFill>
            <a:schemeClr val="accent3">
              <a:lumMod val="20000"/>
              <a:lumOff val="80000"/>
            </a:schemeClr>
          </a:solidFill>
        </p:spPr>
        <p:txBody>
          <a:bodyPr wrap="square">
            <a:spAutoFit/>
          </a:bodyPr>
          <a:lstStyle/>
          <a:p>
            <a:r>
              <a:rPr lang="en-US" sz="1200" b="1" dirty="0">
                <a:latin typeface="Arial" panose="020B0604020202020204" pitchFamily="34" charset="0"/>
                <a:cs typeface="Arial" panose="020B0604020202020204" pitchFamily="34" charset="0"/>
              </a:rPr>
              <a:t>BFE: </a:t>
            </a:r>
            <a:r>
              <a:rPr lang="en-US" sz="1200" dirty="0">
                <a:latin typeface="Arial" panose="020B0604020202020204" pitchFamily="34" charset="0"/>
                <a:cs typeface="Arial" panose="020B0604020202020204" pitchFamily="34" charset="0"/>
              </a:rPr>
              <a:t>-63.05 kcal/mol</a:t>
            </a:r>
          </a:p>
          <a:p>
            <a:r>
              <a:rPr lang="en-US" sz="1200" b="1" dirty="0">
                <a:latin typeface="Arial" panose="020B0604020202020204" pitchFamily="34" charset="0"/>
                <a:cs typeface="Arial" panose="020B0604020202020204" pitchFamily="34" charset="0"/>
              </a:rPr>
              <a:t>H-bond</a:t>
            </a:r>
            <a:r>
              <a:rPr lang="en-US" sz="1200" dirty="0">
                <a:latin typeface="Arial" panose="020B0604020202020204" pitchFamily="34" charset="0"/>
                <a:cs typeface="Arial" panose="020B0604020202020204" pitchFamily="34" charset="0"/>
              </a:rPr>
              <a:t>: </a:t>
            </a:r>
          </a:p>
          <a:p>
            <a:r>
              <a:rPr lang="en-US" sz="1200" dirty="0">
                <a:latin typeface="Arial" panose="020B0604020202020204" pitchFamily="34" charset="0"/>
                <a:cs typeface="Arial" panose="020B0604020202020204" pitchFamily="34" charset="0"/>
              </a:rPr>
              <a:t>N477-S19</a:t>
            </a:r>
          </a:p>
          <a:p>
            <a:r>
              <a:rPr lang="en-US" sz="1200" b="1" dirty="0">
                <a:latin typeface="Arial" panose="020B0604020202020204" pitchFamily="34" charset="0"/>
                <a:cs typeface="Arial" panose="020B0604020202020204" pitchFamily="34" charset="0"/>
              </a:rPr>
              <a:t>Hydrophobic: </a:t>
            </a:r>
          </a:p>
          <a:p>
            <a:r>
              <a:rPr lang="en-US" sz="1200" dirty="0">
                <a:latin typeface="Arial" panose="020B0604020202020204" pitchFamily="34" charset="0"/>
                <a:cs typeface="Arial" panose="020B0604020202020204" pitchFamily="34" charset="0"/>
              </a:rPr>
              <a:t>A484-I472</a:t>
            </a:r>
          </a:p>
        </p:txBody>
      </p:sp>
      <p:sp>
        <p:nvSpPr>
          <p:cNvPr id="43" name="Rectangle 42">
            <a:extLst>
              <a:ext uri="{FF2B5EF4-FFF2-40B4-BE49-F238E27FC236}">
                <a16:creationId xmlns:a16="http://schemas.microsoft.com/office/drawing/2014/main" id="{E20CF67E-9E64-CAA2-6FB1-B1E1AE401604}"/>
              </a:ext>
            </a:extLst>
          </p:cNvPr>
          <p:cNvSpPr/>
          <p:nvPr/>
        </p:nvSpPr>
        <p:spPr>
          <a:xfrm>
            <a:off x="10079362" y="1218372"/>
            <a:ext cx="1935675" cy="1015663"/>
          </a:xfrm>
          <a:prstGeom prst="rect">
            <a:avLst/>
          </a:prstGeom>
          <a:solidFill>
            <a:schemeClr val="accent3">
              <a:lumMod val="20000"/>
              <a:lumOff val="80000"/>
            </a:schemeClr>
          </a:solidFill>
        </p:spPr>
        <p:txBody>
          <a:bodyPr wrap="square">
            <a:spAutoFit/>
          </a:bodyPr>
          <a:lstStyle/>
          <a:p>
            <a:r>
              <a:rPr lang="en-US" sz="1200" b="1" dirty="0">
                <a:latin typeface="Arial" panose="020B0604020202020204" pitchFamily="34" charset="0"/>
                <a:cs typeface="Arial" panose="020B0604020202020204" pitchFamily="34" charset="0"/>
              </a:rPr>
              <a:t>BFE: </a:t>
            </a:r>
            <a:r>
              <a:rPr lang="en-US" sz="1200" dirty="0">
                <a:latin typeface="Arial" panose="020B0604020202020204" pitchFamily="34" charset="0"/>
                <a:cs typeface="Arial" panose="020B0604020202020204" pitchFamily="34" charset="0"/>
              </a:rPr>
              <a:t>-65.34 kcal/mol</a:t>
            </a:r>
          </a:p>
          <a:p>
            <a:r>
              <a:rPr lang="en-US" sz="1200" b="1" dirty="0">
                <a:latin typeface="Arial" panose="020B0604020202020204" pitchFamily="34" charset="0"/>
                <a:cs typeface="Arial" panose="020B0604020202020204" pitchFamily="34" charset="0"/>
              </a:rPr>
              <a:t>H-bond</a:t>
            </a:r>
            <a:r>
              <a:rPr lang="en-US" sz="1200" dirty="0">
                <a:latin typeface="Arial" panose="020B0604020202020204" pitchFamily="34" charset="0"/>
                <a:cs typeface="Arial" panose="020B0604020202020204" pitchFamily="34" charset="0"/>
              </a:rPr>
              <a:t>: </a:t>
            </a:r>
          </a:p>
          <a:p>
            <a:r>
              <a:rPr lang="en-US" sz="1200" dirty="0">
                <a:latin typeface="Arial" panose="020B0604020202020204" pitchFamily="34" charset="0"/>
                <a:cs typeface="Arial" panose="020B0604020202020204" pitchFamily="34" charset="0"/>
              </a:rPr>
              <a:t>N477-Q474, N477-S19</a:t>
            </a:r>
          </a:p>
          <a:p>
            <a:r>
              <a:rPr lang="en-US" sz="1200" b="1" dirty="0">
                <a:latin typeface="Arial" panose="020B0604020202020204" pitchFamily="34" charset="0"/>
                <a:cs typeface="Arial" panose="020B0604020202020204" pitchFamily="34" charset="0"/>
              </a:rPr>
              <a:t>Hydrophobic: </a:t>
            </a:r>
          </a:p>
          <a:p>
            <a:r>
              <a:rPr lang="en-US" sz="1200" dirty="0">
                <a:latin typeface="Arial" panose="020B0604020202020204" pitchFamily="34" charset="0"/>
                <a:cs typeface="Arial" panose="020B0604020202020204" pitchFamily="34" charset="0"/>
              </a:rPr>
              <a:t>A484-I472</a:t>
            </a:r>
          </a:p>
        </p:txBody>
      </p:sp>
      <p:grpSp>
        <p:nvGrpSpPr>
          <p:cNvPr id="59" name="Group 58">
            <a:extLst>
              <a:ext uri="{FF2B5EF4-FFF2-40B4-BE49-F238E27FC236}">
                <a16:creationId xmlns:a16="http://schemas.microsoft.com/office/drawing/2014/main" id="{A6170952-E0B6-C615-4746-088C13BF164A}"/>
              </a:ext>
            </a:extLst>
          </p:cNvPr>
          <p:cNvGrpSpPr/>
          <p:nvPr/>
        </p:nvGrpSpPr>
        <p:grpSpPr>
          <a:xfrm>
            <a:off x="6302971" y="4203526"/>
            <a:ext cx="3569419" cy="2481323"/>
            <a:chOff x="6262551" y="4203526"/>
            <a:chExt cx="3569419" cy="2481323"/>
          </a:xfrm>
        </p:grpSpPr>
        <p:pic>
          <p:nvPicPr>
            <p:cNvPr id="45" name="Picture 44" descr="A close-up of a brain&#10;&#10;Description automatically generated with low confidence">
              <a:extLst>
                <a:ext uri="{FF2B5EF4-FFF2-40B4-BE49-F238E27FC236}">
                  <a16:creationId xmlns:a16="http://schemas.microsoft.com/office/drawing/2014/main" id="{8E54C086-506F-2A14-FE86-1A3E5C685DAB}"/>
                </a:ext>
              </a:extLst>
            </p:cNvPr>
            <p:cNvPicPr>
              <a:picLocks noChangeAspect="1"/>
            </p:cNvPicPr>
            <p:nvPr/>
          </p:nvPicPr>
          <p:blipFill rotWithShape="1">
            <a:blip r:embed="rId6">
              <a:extLst>
                <a:ext uri="{28A0092B-C50C-407E-A947-70E740481C1C}">
                  <a14:useLocalDpi xmlns:a14="http://schemas.microsoft.com/office/drawing/2010/main" val="0"/>
                </a:ext>
              </a:extLst>
            </a:blip>
            <a:srcRect l="15803" t="379" r="9718" b="-379"/>
            <a:stretch/>
          </p:blipFill>
          <p:spPr>
            <a:xfrm>
              <a:off x="6273918" y="4203526"/>
              <a:ext cx="3558052" cy="2481323"/>
            </a:xfrm>
            <a:prstGeom prst="rect">
              <a:avLst/>
            </a:prstGeom>
            <a:ln w="28575">
              <a:solidFill>
                <a:schemeClr val="tx1"/>
              </a:solidFill>
            </a:ln>
          </p:spPr>
        </p:pic>
        <p:sp>
          <p:nvSpPr>
            <p:cNvPr id="46" name="TextBox 45">
              <a:extLst>
                <a:ext uri="{FF2B5EF4-FFF2-40B4-BE49-F238E27FC236}">
                  <a16:creationId xmlns:a16="http://schemas.microsoft.com/office/drawing/2014/main" id="{8C45AD9C-6952-1361-F728-86CA6B36DDBE}"/>
                </a:ext>
              </a:extLst>
            </p:cNvPr>
            <p:cNvSpPr txBox="1"/>
            <p:nvPr/>
          </p:nvSpPr>
          <p:spPr>
            <a:xfrm>
              <a:off x="6262551" y="5378792"/>
              <a:ext cx="457177" cy="276999"/>
            </a:xfrm>
            <a:prstGeom prst="rect">
              <a:avLst/>
            </a:prstGeom>
            <a:noFill/>
          </p:spPr>
          <p:txBody>
            <a:bodyPr wrap="none" rtlCol="0">
              <a:spAutoFit/>
            </a:bodyPr>
            <a:lstStyle/>
            <a:p>
              <a:pPr algn="ctr"/>
              <a:r>
                <a:rPr lang="en-US" sz="1200" b="1" dirty="0">
                  <a:solidFill>
                    <a:srgbClr val="0070C0"/>
                  </a:solidFill>
                  <a:latin typeface="Arial" panose="020B0604020202020204" pitchFamily="34" charset="0"/>
                  <a:cs typeface="Arial" panose="020B0604020202020204" pitchFamily="34" charset="0"/>
                </a:rPr>
                <a:t>S19</a:t>
              </a:r>
            </a:p>
          </p:txBody>
        </p:sp>
        <p:sp>
          <p:nvSpPr>
            <p:cNvPr id="47" name="TextBox 46">
              <a:extLst>
                <a:ext uri="{FF2B5EF4-FFF2-40B4-BE49-F238E27FC236}">
                  <a16:creationId xmlns:a16="http://schemas.microsoft.com/office/drawing/2014/main" id="{1D85B029-21D2-4247-940D-AAB19CD7EDC0}"/>
                </a:ext>
              </a:extLst>
            </p:cNvPr>
            <p:cNvSpPr txBox="1"/>
            <p:nvPr/>
          </p:nvSpPr>
          <p:spPr>
            <a:xfrm>
              <a:off x="6565288" y="6215876"/>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N477</a:t>
              </a:r>
            </a:p>
          </p:txBody>
        </p:sp>
        <p:sp>
          <p:nvSpPr>
            <p:cNvPr id="48" name="TextBox 47">
              <a:extLst>
                <a:ext uri="{FF2B5EF4-FFF2-40B4-BE49-F238E27FC236}">
                  <a16:creationId xmlns:a16="http://schemas.microsoft.com/office/drawing/2014/main" id="{329F7265-17FD-DF36-2E2D-2EB3A37D80F7}"/>
                </a:ext>
              </a:extLst>
            </p:cNvPr>
            <p:cNvSpPr txBox="1"/>
            <p:nvPr/>
          </p:nvSpPr>
          <p:spPr>
            <a:xfrm>
              <a:off x="7705721" y="6350488"/>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K478</a:t>
              </a:r>
            </a:p>
          </p:txBody>
        </p:sp>
        <p:sp>
          <p:nvSpPr>
            <p:cNvPr id="51" name="TextBox 50">
              <a:extLst>
                <a:ext uri="{FF2B5EF4-FFF2-40B4-BE49-F238E27FC236}">
                  <a16:creationId xmlns:a16="http://schemas.microsoft.com/office/drawing/2014/main" id="{0F96FF2F-118E-8B3E-D46B-8668BA84CBDD}"/>
                </a:ext>
              </a:extLst>
            </p:cNvPr>
            <p:cNvSpPr txBox="1"/>
            <p:nvPr/>
          </p:nvSpPr>
          <p:spPr>
            <a:xfrm>
              <a:off x="9093117" y="5655791"/>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K484</a:t>
              </a:r>
            </a:p>
          </p:txBody>
        </p:sp>
        <p:sp>
          <p:nvSpPr>
            <p:cNvPr id="52" name="TextBox 51">
              <a:extLst>
                <a:ext uri="{FF2B5EF4-FFF2-40B4-BE49-F238E27FC236}">
                  <a16:creationId xmlns:a16="http://schemas.microsoft.com/office/drawing/2014/main" id="{DE557080-F294-9480-8B40-95D97A0123C3}"/>
                </a:ext>
              </a:extLst>
            </p:cNvPr>
            <p:cNvSpPr txBox="1"/>
            <p:nvPr/>
          </p:nvSpPr>
          <p:spPr>
            <a:xfrm>
              <a:off x="8255873" y="5627125"/>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C488</a:t>
              </a:r>
            </a:p>
          </p:txBody>
        </p:sp>
        <p:sp>
          <p:nvSpPr>
            <p:cNvPr id="55" name="TextBox 54">
              <a:extLst>
                <a:ext uri="{FF2B5EF4-FFF2-40B4-BE49-F238E27FC236}">
                  <a16:creationId xmlns:a16="http://schemas.microsoft.com/office/drawing/2014/main" id="{2B439C77-389A-EF23-E5C0-9E254E2912D4}"/>
                </a:ext>
              </a:extLst>
            </p:cNvPr>
            <p:cNvSpPr txBox="1"/>
            <p:nvPr/>
          </p:nvSpPr>
          <p:spPr>
            <a:xfrm>
              <a:off x="8051067" y="4327676"/>
              <a:ext cx="482825"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I472</a:t>
              </a:r>
            </a:p>
          </p:txBody>
        </p:sp>
        <p:sp>
          <p:nvSpPr>
            <p:cNvPr id="56" name="TextBox 55">
              <a:extLst>
                <a:ext uri="{FF2B5EF4-FFF2-40B4-BE49-F238E27FC236}">
                  <a16:creationId xmlns:a16="http://schemas.microsoft.com/office/drawing/2014/main" id="{5D14AE01-82E8-5348-199F-9729FD83F6BF}"/>
                </a:ext>
              </a:extLst>
            </p:cNvPr>
            <p:cNvSpPr txBox="1"/>
            <p:nvPr/>
          </p:nvSpPr>
          <p:spPr>
            <a:xfrm>
              <a:off x="7320808" y="4610272"/>
              <a:ext cx="559770"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Q474</a:t>
              </a:r>
            </a:p>
          </p:txBody>
        </p:sp>
        <p:sp>
          <p:nvSpPr>
            <p:cNvPr id="57" name="TextBox 56">
              <a:extLst>
                <a:ext uri="{FF2B5EF4-FFF2-40B4-BE49-F238E27FC236}">
                  <a16:creationId xmlns:a16="http://schemas.microsoft.com/office/drawing/2014/main" id="{ECFDFCBA-D513-9151-B3E0-096B7E0E77E4}"/>
                </a:ext>
              </a:extLst>
            </p:cNvPr>
            <p:cNvSpPr txBox="1"/>
            <p:nvPr/>
          </p:nvSpPr>
          <p:spPr>
            <a:xfrm>
              <a:off x="7566184" y="5388010"/>
              <a:ext cx="542136"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P479</a:t>
              </a:r>
            </a:p>
          </p:txBody>
        </p:sp>
      </p:grpSp>
      <p:sp>
        <p:nvSpPr>
          <p:cNvPr id="62" name="Rectangle 61">
            <a:extLst>
              <a:ext uri="{FF2B5EF4-FFF2-40B4-BE49-F238E27FC236}">
                <a16:creationId xmlns:a16="http://schemas.microsoft.com/office/drawing/2014/main" id="{BF693E31-10CC-5AE1-1E30-1787431189D5}"/>
              </a:ext>
            </a:extLst>
          </p:cNvPr>
          <p:cNvSpPr/>
          <p:nvPr/>
        </p:nvSpPr>
        <p:spPr>
          <a:xfrm>
            <a:off x="10079362" y="4191406"/>
            <a:ext cx="1935675" cy="1015663"/>
          </a:xfrm>
          <a:prstGeom prst="rect">
            <a:avLst/>
          </a:prstGeom>
          <a:solidFill>
            <a:schemeClr val="accent3">
              <a:lumMod val="20000"/>
              <a:lumOff val="80000"/>
            </a:schemeClr>
          </a:solidFill>
        </p:spPr>
        <p:txBody>
          <a:bodyPr wrap="square">
            <a:spAutoFit/>
          </a:bodyPr>
          <a:lstStyle/>
          <a:p>
            <a:r>
              <a:rPr lang="en-US" sz="1200" b="1" dirty="0">
                <a:latin typeface="Arial" panose="020B0604020202020204" pitchFamily="34" charset="0"/>
                <a:cs typeface="Arial" panose="020B0604020202020204" pitchFamily="34" charset="0"/>
              </a:rPr>
              <a:t>BFE: </a:t>
            </a:r>
            <a:r>
              <a:rPr lang="en-US" sz="1200" dirty="0">
                <a:latin typeface="Arial" panose="020B0604020202020204" pitchFamily="34" charset="0"/>
                <a:cs typeface="Arial" panose="020B0604020202020204" pitchFamily="34" charset="0"/>
              </a:rPr>
              <a:t>-61.78 kcal/mol</a:t>
            </a:r>
          </a:p>
          <a:p>
            <a:r>
              <a:rPr lang="en-US" sz="1200" b="1" dirty="0">
                <a:latin typeface="Arial" panose="020B0604020202020204" pitchFamily="34" charset="0"/>
                <a:cs typeface="Arial" panose="020B0604020202020204" pitchFamily="34" charset="0"/>
              </a:rPr>
              <a:t>H-bond</a:t>
            </a:r>
            <a:r>
              <a:rPr lang="en-US" sz="1200" dirty="0">
                <a:latin typeface="Arial" panose="020B0604020202020204" pitchFamily="34" charset="0"/>
                <a:cs typeface="Arial" panose="020B0604020202020204" pitchFamily="34" charset="0"/>
              </a:rPr>
              <a:t>: </a:t>
            </a:r>
          </a:p>
          <a:p>
            <a:r>
              <a:rPr lang="en-US" sz="1200" dirty="0">
                <a:latin typeface="Arial" panose="020B0604020202020204" pitchFamily="34" charset="0"/>
                <a:cs typeface="Arial" panose="020B0604020202020204" pitchFamily="34" charset="0"/>
              </a:rPr>
              <a:t>N477-S19, T478-Q474</a:t>
            </a:r>
            <a:endParaRPr lang="en-US" sz="12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Hydrophobic:</a:t>
            </a:r>
          </a:p>
          <a:p>
            <a:r>
              <a:rPr lang="en-US" sz="1200" dirty="0">
                <a:latin typeface="Arial" panose="020B0604020202020204" pitchFamily="34" charset="0"/>
                <a:cs typeface="Arial" panose="020B0604020202020204" pitchFamily="34" charset="0"/>
              </a:rPr>
              <a:t>K484-I472</a:t>
            </a:r>
          </a:p>
        </p:txBody>
      </p:sp>
      <p:grpSp>
        <p:nvGrpSpPr>
          <p:cNvPr id="64" name="Group 63">
            <a:extLst>
              <a:ext uri="{FF2B5EF4-FFF2-40B4-BE49-F238E27FC236}">
                <a16:creationId xmlns:a16="http://schemas.microsoft.com/office/drawing/2014/main" id="{6AED79B7-D4C3-7D58-6516-E2C562B50B18}"/>
              </a:ext>
            </a:extLst>
          </p:cNvPr>
          <p:cNvGrpSpPr/>
          <p:nvPr/>
        </p:nvGrpSpPr>
        <p:grpSpPr>
          <a:xfrm>
            <a:off x="335679" y="4209241"/>
            <a:ext cx="3558935" cy="2469895"/>
            <a:chOff x="335679" y="4209241"/>
            <a:chExt cx="3558935" cy="2469895"/>
          </a:xfrm>
        </p:grpSpPr>
        <p:grpSp>
          <p:nvGrpSpPr>
            <p:cNvPr id="58" name="Group 57">
              <a:extLst>
                <a:ext uri="{FF2B5EF4-FFF2-40B4-BE49-F238E27FC236}">
                  <a16:creationId xmlns:a16="http://schemas.microsoft.com/office/drawing/2014/main" id="{A14B76AB-049B-941A-7105-A09F6B8AAC85}"/>
                </a:ext>
              </a:extLst>
            </p:cNvPr>
            <p:cNvGrpSpPr/>
            <p:nvPr/>
          </p:nvGrpSpPr>
          <p:grpSpPr>
            <a:xfrm>
              <a:off x="335679" y="4209241"/>
              <a:ext cx="3558935" cy="2469895"/>
              <a:chOff x="335679" y="4209241"/>
              <a:chExt cx="3558935" cy="2469895"/>
            </a:xfrm>
          </p:grpSpPr>
          <p:pic>
            <p:nvPicPr>
              <p:cNvPr id="35" name="Picture 34" descr="A picture containing indoor, decorated&#10;&#10;Description automatically generated">
                <a:extLst>
                  <a:ext uri="{FF2B5EF4-FFF2-40B4-BE49-F238E27FC236}">
                    <a16:creationId xmlns:a16="http://schemas.microsoft.com/office/drawing/2014/main" id="{D37F0F49-EF41-75B8-DFAD-09998529F172}"/>
                  </a:ext>
                </a:extLst>
              </p:cNvPr>
              <p:cNvPicPr>
                <a:picLocks noChangeAspect="1"/>
              </p:cNvPicPr>
              <p:nvPr/>
            </p:nvPicPr>
            <p:blipFill rotWithShape="1">
              <a:blip r:embed="rId7">
                <a:extLst>
                  <a:ext uri="{28A0092B-C50C-407E-A947-70E740481C1C}">
                    <a14:useLocalDpi xmlns:a14="http://schemas.microsoft.com/office/drawing/2010/main" val="0"/>
                  </a:ext>
                </a:extLst>
              </a:blip>
              <a:srcRect l="16916" r="8242"/>
              <a:stretch/>
            </p:blipFill>
            <p:spPr>
              <a:xfrm>
                <a:off x="335679" y="4209241"/>
                <a:ext cx="3558935" cy="2469895"/>
              </a:xfrm>
              <a:prstGeom prst="rect">
                <a:avLst/>
              </a:prstGeom>
              <a:ln w="28575">
                <a:solidFill>
                  <a:schemeClr val="tx1"/>
                </a:solidFill>
              </a:ln>
            </p:spPr>
          </p:pic>
          <p:sp>
            <p:nvSpPr>
              <p:cNvPr id="36" name="TextBox 35">
                <a:extLst>
                  <a:ext uri="{FF2B5EF4-FFF2-40B4-BE49-F238E27FC236}">
                    <a16:creationId xmlns:a16="http://schemas.microsoft.com/office/drawing/2014/main" id="{42310A34-85F6-7C2B-FDB8-73FE22EE8BA0}"/>
                  </a:ext>
                </a:extLst>
              </p:cNvPr>
              <p:cNvSpPr txBox="1"/>
              <p:nvPr/>
            </p:nvSpPr>
            <p:spPr>
              <a:xfrm>
                <a:off x="335679" y="5778126"/>
                <a:ext cx="457177" cy="276999"/>
              </a:xfrm>
              <a:prstGeom prst="rect">
                <a:avLst/>
              </a:prstGeom>
              <a:noFill/>
            </p:spPr>
            <p:txBody>
              <a:bodyPr wrap="none" rtlCol="0">
                <a:spAutoFit/>
              </a:bodyPr>
              <a:lstStyle/>
              <a:p>
                <a:pPr algn="ctr"/>
                <a:r>
                  <a:rPr lang="en-US" sz="1200" b="1" dirty="0">
                    <a:solidFill>
                      <a:srgbClr val="0070C0"/>
                    </a:solidFill>
                    <a:latin typeface="Arial" panose="020B0604020202020204" pitchFamily="34" charset="0"/>
                    <a:cs typeface="Arial" panose="020B0604020202020204" pitchFamily="34" charset="0"/>
                  </a:rPr>
                  <a:t>S19</a:t>
                </a:r>
              </a:p>
            </p:txBody>
          </p:sp>
          <p:sp>
            <p:nvSpPr>
              <p:cNvPr id="49" name="TextBox 48">
                <a:extLst>
                  <a:ext uri="{FF2B5EF4-FFF2-40B4-BE49-F238E27FC236}">
                    <a16:creationId xmlns:a16="http://schemas.microsoft.com/office/drawing/2014/main" id="{FBB831FC-21BB-8B56-AB31-020B33254CB3}"/>
                  </a:ext>
                </a:extLst>
              </p:cNvPr>
              <p:cNvSpPr txBox="1"/>
              <p:nvPr/>
            </p:nvSpPr>
            <p:spPr>
              <a:xfrm>
                <a:off x="1418151" y="6350488"/>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K478</a:t>
                </a:r>
              </a:p>
            </p:txBody>
          </p:sp>
          <p:sp>
            <p:nvSpPr>
              <p:cNvPr id="50" name="TextBox 49">
                <a:extLst>
                  <a:ext uri="{FF2B5EF4-FFF2-40B4-BE49-F238E27FC236}">
                    <a16:creationId xmlns:a16="http://schemas.microsoft.com/office/drawing/2014/main" id="{73CEFEBA-EE4A-CBB9-333C-0C38DB707579}"/>
                  </a:ext>
                </a:extLst>
              </p:cNvPr>
              <p:cNvSpPr txBox="1"/>
              <p:nvPr/>
            </p:nvSpPr>
            <p:spPr>
              <a:xfrm>
                <a:off x="3153436" y="5488626"/>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A484</a:t>
                </a:r>
              </a:p>
            </p:txBody>
          </p:sp>
          <p:sp>
            <p:nvSpPr>
              <p:cNvPr id="53" name="TextBox 52">
                <a:extLst>
                  <a:ext uri="{FF2B5EF4-FFF2-40B4-BE49-F238E27FC236}">
                    <a16:creationId xmlns:a16="http://schemas.microsoft.com/office/drawing/2014/main" id="{3ADA4699-997C-0EDD-EFDB-79F24A25917D}"/>
                  </a:ext>
                </a:extLst>
              </p:cNvPr>
              <p:cNvSpPr txBox="1"/>
              <p:nvPr/>
            </p:nvSpPr>
            <p:spPr>
              <a:xfrm>
                <a:off x="2360030" y="5719342"/>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C488</a:t>
                </a:r>
              </a:p>
            </p:txBody>
          </p:sp>
          <p:sp>
            <p:nvSpPr>
              <p:cNvPr id="54" name="TextBox 53">
                <a:extLst>
                  <a:ext uri="{FF2B5EF4-FFF2-40B4-BE49-F238E27FC236}">
                    <a16:creationId xmlns:a16="http://schemas.microsoft.com/office/drawing/2014/main" id="{08A3CA95-BDEB-04B5-147D-CA457E42BB0D}"/>
                  </a:ext>
                </a:extLst>
              </p:cNvPr>
              <p:cNvSpPr txBox="1"/>
              <p:nvPr/>
            </p:nvSpPr>
            <p:spPr>
              <a:xfrm>
                <a:off x="2139840" y="4333525"/>
                <a:ext cx="482825"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I472</a:t>
                </a:r>
              </a:p>
            </p:txBody>
          </p:sp>
        </p:grpSp>
        <p:sp>
          <p:nvSpPr>
            <p:cNvPr id="63" name="TextBox 62">
              <a:extLst>
                <a:ext uri="{FF2B5EF4-FFF2-40B4-BE49-F238E27FC236}">
                  <a16:creationId xmlns:a16="http://schemas.microsoft.com/office/drawing/2014/main" id="{6DA9961D-C54F-8138-7674-971BA1476E47}"/>
                </a:ext>
              </a:extLst>
            </p:cNvPr>
            <p:cNvSpPr txBox="1"/>
            <p:nvPr/>
          </p:nvSpPr>
          <p:spPr>
            <a:xfrm>
              <a:off x="805249" y="6119805"/>
              <a:ext cx="550152"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N477</a:t>
              </a:r>
            </a:p>
          </p:txBody>
        </p:sp>
      </p:grpSp>
      <p:sp>
        <p:nvSpPr>
          <p:cNvPr id="65" name="TextBox 64">
            <a:extLst>
              <a:ext uri="{FF2B5EF4-FFF2-40B4-BE49-F238E27FC236}">
                <a16:creationId xmlns:a16="http://schemas.microsoft.com/office/drawing/2014/main" id="{7EA4A22B-7C7A-EB7A-F75F-CF69586B7BBE}"/>
              </a:ext>
            </a:extLst>
          </p:cNvPr>
          <p:cNvSpPr txBox="1"/>
          <p:nvPr/>
        </p:nvSpPr>
        <p:spPr>
          <a:xfrm>
            <a:off x="6301916" y="3914407"/>
            <a:ext cx="2613216" cy="276999"/>
          </a:xfrm>
          <a:prstGeom prst="rect">
            <a:avLst/>
          </a:prstGeom>
          <a:noFill/>
        </p:spPr>
        <p:txBody>
          <a:bodyPr wrap="none" rtlCol="0">
            <a:spAutoFit/>
          </a:bodyPr>
          <a:lstStyle/>
          <a:p>
            <a:pPr algn="ctr"/>
            <a:r>
              <a:rPr lang="en-US" sz="1200" b="1" dirty="0">
                <a:latin typeface="Arial" panose="020B0604020202020204" pitchFamily="34" charset="0"/>
                <a:cs typeface="Arial" panose="020B0604020202020204" pitchFamily="34" charset="0"/>
              </a:rPr>
              <a:t>S477N-T478K-E484K RBD-hACE2</a:t>
            </a:r>
          </a:p>
        </p:txBody>
      </p:sp>
    </p:spTree>
    <p:extLst>
      <p:ext uri="{BB962C8B-B14F-4D97-AF65-F5344CB8AC3E}">
        <p14:creationId xmlns:p14="http://schemas.microsoft.com/office/powerpoint/2010/main" val="193455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a:bodyPr>
          <a:lstStyle/>
          <a:p>
            <a:pPr algn="ctr"/>
            <a:r>
              <a:rPr lang="en-US" sz="3200" b="1" dirty="0"/>
              <a:t>Dynamics of Mutated RBD on the Interaction with hACE2    </a:t>
            </a:r>
            <a:endParaRPr lang="th-TH" sz="3200" b="1" dirty="0"/>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15</a:t>
            </a:fld>
            <a:endParaRPr lang="th-TH" dirty="0"/>
          </a:p>
        </p:txBody>
      </p:sp>
      <p:sp>
        <p:nvSpPr>
          <p:cNvPr id="18" name="TextBox 17">
            <a:extLst>
              <a:ext uri="{FF2B5EF4-FFF2-40B4-BE49-F238E27FC236}">
                <a16:creationId xmlns:a16="http://schemas.microsoft.com/office/drawing/2014/main" id="{4F81DCC8-D8DD-2192-4A69-336D751EF68E}"/>
              </a:ext>
            </a:extLst>
          </p:cNvPr>
          <p:cNvSpPr txBox="1"/>
          <p:nvPr/>
        </p:nvSpPr>
        <p:spPr>
          <a:xfrm>
            <a:off x="1844715" y="1086259"/>
            <a:ext cx="2420599"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1400" b="1" dirty="0"/>
              <a:t>S477N-E484A RBD-hACE2</a:t>
            </a:r>
          </a:p>
        </p:txBody>
      </p:sp>
      <p:sp>
        <p:nvSpPr>
          <p:cNvPr id="19" name="TextBox 18">
            <a:extLst>
              <a:ext uri="{FF2B5EF4-FFF2-40B4-BE49-F238E27FC236}">
                <a16:creationId xmlns:a16="http://schemas.microsoft.com/office/drawing/2014/main" id="{2DD8FC8B-E6AE-9DE8-346D-1FA57057696C}"/>
              </a:ext>
            </a:extLst>
          </p:cNvPr>
          <p:cNvSpPr txBox="1"/>
          <p:nvPr/>
        </p:nvSpPr>
        <p:spPr>
          <a:xfrm>
            <a:off x="7138524" y="1086259"/>
            <a:ext cx="301691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1400" b="1" dirty="0"/>
              <a:t>S477N-T478K-E484A RBD-hACE2</a:t>
            </a:r>
          </a:p>
        </p:txBody>
      </p:sp>
      <p:grpSp>
        <p:nvGrpSpPr>
          <p:cNvPr id="52" name="Group 51">
            <a:extLst>
              <a:ext uri="{FF2B5EF4-FFF2-40B4-BE49-F238E27FC236}">
                <a16:creationId xmlns:a16="http://schemas.microsoft.com/office/drawing/2014/main" id="{ED6B49AC-3C43-591A-8DEB-DA2ED3FD8B4F}"/>
              </a:ext>
            </a:extLst>
          </p:cNvPr>
          <p:cNvGrpSpPr/>
          <p:nvPr/>
        </p:nvGrpSpPr>
        <p:grpSpPr>
          <a:xfrm>
            <a:off x="1056550" y="1465640"/>
            <a:ext cx="3996928" cy="2561307"/>
            <a:chOff x="4097536" y="1468815"/>
            <a:chExt cx="3996928" cy="2561307"/>
          </a:xfrm>
        </p:grpSpPr>
        <p:pic>
          <p:nvPicPr>
            <p:cNvPr id="26" name="Picture 25" descr="A picture containing light&#10;&#10;Description automatically generated">
              <a:extLst>
                <a:ext uri="{FF2B5EF4-FFF2-40B4-BE49-F238E27FC236}">
                  <a16:creationId xmlns:a16="http://schemas.microsoft.com/office/drawing/2014/main" id="{FCF2088E-63AD-6093-1674-0F690963AD94}"/>
                </a:ext>
              </a:extLst>
            </p:cNvPr>
            <p:cNvPicPr>
              <a:picLocks noChangeAspect="1"/>
            </p:cNvPicPr>
            <p:nvPr/>
          </p:nvPicPr>
          <p:blipFill rotWithShape="1">
            <a:blip r:embed="rId4">
              <a:extLst>
                <a:ext uri="{28A0092B-C50C-407E-A947-70E740481C1C}">
                  <a14:useLocalDpi xmlns:a14="http://schemas.microsoft.com/office/drawing/2010/main" val="0"/>
                </a:ext>
              </a:extLst>
            </a:blip>
            <a:srcRect l="8394" t="44083" r="18274" b="14251"/>
            <a:stretch/>
          </p:blipFill>
          <p:spPr>
            <a:xfrm>
              <a:off x="4097536" y="1468815"/>
              <a:ext cx="3996928" cy="2289761"/>
            </a:xfrm>
            <a:prstGeom prst="rect">
              <a:avLst/>
            </a:prstGeom>
            <a:ln>
              <a:solidFill>
                <a:schemeClr val="tx1"/>
              </a:solidFill>
            </a:ln>
          </p:spPr>
        </p:pic>
        <p:sp>
          <p:nvSpPr>
            <p:cNvPr id="30" name="TextBox 29">
              <a:extLst>
                <a:ext uri="{FF2B5EF4-FFF2-40B4-BE49-F238E27FC236}">
                  <a16:creationId xmlns:a16="http://schemas.microsoft.com/office/drawing/2014/main" id="{A04DA0E9-F35A-0244-6BBB-6067B1EBDF3E}"/>
                </a:ext>
              </a:extLst>
            </p:cNvPr>
            <p:cNvSpPr txBox="1"/>
            <p:nvPr/>
          </p:nvSpPr>
          <p:spPr>
            <a:xfrm>
              <a:off x="6044411" y="2815729"/>
              <a:ext cx="981075" cy="276999"/>
            </a:xfrm>
            <a:prstGeom prst="rect">
              <a:avLst/>
            </a:prstGeom>
            <a:solidFill>
              <a:schemeClr val="bg2">
                <a:lumMod val="9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200" b="1" dirty="0">
                  <a:solidFill>
                    <a:schemeClr val="tx1"/>
                  </a:solidFill>
                </a:rPr>
                <a:t>N449-Y450</a:t>
              </a:r>
            </a:p>
          </p:txBody>
        </p:sp>
        <p:sp>
          <p:nvSpPr>
            <p:cNvPr id="33" name="TextBox 32">
              <a:extLst>
                <a:ext uri="{FF2B5EF4-FFF2-40B4-BE49-F238E27FC236}">
                  <a16:creationId xmlns:a16="http://schemas.microsoft.com/office/drawing/2014/main" id="{C29FEAB8-1941-3D5B-1462-86F2B376815F}"/>
                </a:ext>
              </a:extLst>
            </p:cNvPr>
            <p:cNvSpPr txBox="1"/>
            <p:nvPr/>
          </p:nvSpPr>
          <p:spPr>
            <a:xfrm>
              <a:off x="7025486" y="3343078"/>
              <a:ext cx="981075" cy="276999"/>
            </a:xfrm>
            <a:prstGeom prst="rect">
              <a:avLst/>
            </a:prstGeom>
            <a:solidFill>
              <a:schemeClr val="bg2">
                <a:lumMod val="9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200" b="1" dirty="0">
                  <a:solidFill>
                    <a:schemeClr val="tx1"/>
                  </a:solidFill>
                </a:rPr>
                <a:t>K444-V445</a:t>
              </a:r>
            </a:p>
          </p:txBody>
        </p:sp>
        <p:sp>
          <p:nvSpPr>
            <p:cNvPr id="36" name="Arrow: Down 35">
              <a:extLst>
                <a:ext uri="{FF2B5EF4-FFF2-40B4-BE49-F238E27FC236}">
                  <a16:creationId xmlns:a16="http://schemas.microsoft.com/office/drawing/2014/main" id="{687EA6AC-9DC0-7A4E-8A2A-4E8EF4967A56}"/>
                </a:ext>
              </a:extLst>
            </p:cNvPr>
            <p:cNvSpPr/>
            <p:nvPr/>
          </p:nvSpPr>
          <p:spPr>
            <a:xfrm rot="12597859">
              <a:off x="6615213" y="2417112"/>
              <a:ext cx="179646" cy="36948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3AADC100-BBFF-87BB-5D52-6281C4498E80}"/>
                </a:ext>
              </a:extLst>
            </p:cNvPr>
            <p:cNvSpPr/>
            <p:nvPr/>
          </p:nvSpPr>
          <p:spPr>
            <a:xfrm rot="14523576">
              <a:off x="7375199" y="2983178"/>
              <a:ext cx="490538" cy="1513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1" name="Group 186">
              <a:extLst>
                <a:ext uri="{FF2B5EF4-FFF2-40B4-BE49-F238E27FC236}">
                  <a16:creationId xmlns:a16="http://schemas.microsoft.com/office/drawing/2014/main" id="{90227D9E-56F0-9621-384B-2377889E8960}"/>
                </a:ext>
              </a:extLst>
            </p:cNvPr>
            <p:cNvGrpSpPr>
              <a:grpSpLocks/>
            </p:cNvGrpSpPr>
            <p:nvPr/>
          </p:nvGrpSpPr>
          <p:grpSpPr bwMode="auto">
            <a:xfrm>
              <a:off x="4371245" y="3780885"/>
              <a:ext cx="3446462" cy="249237"/>
              <a:chOff x="3250074" y="3588398"/>
              <a:chExt cx="3446651" cy="248830"/>
            </a:xfrm>
          </p:grpSpPr>
          <p:sp>
            <p:nvSpPr>
              <p:cNvPr id="42" name="Rectangle 41">
                <a:extLst>
                  <a:ext uri="{FF2B5EF4-FFF2-40B4-BE49-F238E27FC236}">
                    <a16:creationId xmlns:a16="http://schemas.microsoft.com/office/drawing/2014/main" id="{11E93A70-0D6A-C2D9-263D-E5E932487B1C}"/>
                  </a:ext>
                </a:extLst>
              </p:cNvPr>
              <p:cNvSpPr/>
              <p:nvPr/>
            </p:nvSpPr>
            <p:spPr>
              <a:xfrm>
                <a:off x="3673959" y="3683492"/>
                <a:ext cx="2571891" cy="57057"/>
              </a:xfrm>
              <a:prstGeom prst="rect">
                <a:avLst/>
              </a:prstGeom>
              <a:gradFill flip="none" rotWithShape="1">
                <a:gsLst>
                  <a:gs pos="0">
                    <a:srgbClr val="000F99"/>
                  </a:gs>
                  <a:gs pos="50000">
                    <a:srgbClr val="00D331"/>
                  </a:gs>
                  <a:gs pos="100000">
                    <a:srgbClr val="FF0000"/>
                  </a:gs>
                </a:gsLst>
                <a:lin ang="0" scaled="1"/>
                <a:tileRect/>
              </a:gradFill>
              <a:ln w="19050" cap="flat" cmpd="sng" algn="ctr">
                <a:solidFill>
                  <a:sysClr val="windowText" lastClr="000000">
                    <a:lumMod val="95000"/>
                    <a:lumOff val="5000"/>
                  </a:sysClr>
                </a:solidFill>
                <a:prstDash val="solid"/>
                <a:miter lim="800000"/>
              </a:ln>
              <a:effectLst/>
            </p:spPr>
            <p:txBody>
              <a:bodyPr anchor="ctr"/>
              <a:lstStyle/>
              <a:p>
                <a:pPr algn="ctr" defTabSz="457200" eaLnBrk="1" fontAlgn="auto" hangingPunct="1">
                  <a:spcBef>
                    <a:spcPts val="0"/>
                  </a:spcBef>
                  <a:spcAft>
                    <a:spcPts val="0"/>
                  </a:spcAft>
                  <a:defRPr/>
                </a:pPr>
                <a:endParaRPr lang="th-TH" sz="2000" kern="0" dirty="0">
                  <a:solidFill>
                    <a:prstClr val="white"/>
                  </a:solidFill>
                  <a:latin typeface="Calibri" panose="020F0502020204030204"/>
                  <a:ea typeface="+mn-ea"/>
                  <a:cs typeface="Cordia New" panose="020B0304020202020204" pitchFamily="34" charset="-34"/>
                </a:endParaRPr>
              </a:p>
            </p:txBody>
          </p:sp>
          <p:sp>
            <p:nvSpPr>
              <p:cNvPr id="43" name="TextBox 42">
                <a:extLst>
                  <a:ext uri="{FF2B5EF4-FFF2-40B4-BE49-F238E27FC236}">
                    <a16:creationId xmlns:a16="http://schemas.microsoft.com/office/drawing/2014/main" id="{C5C708D9-22D4-0507-4A48-60E782BBFE5C}"/>
                  </a:ext>
                </a:extLst>
              </p:cNvPr>
              <p:cNvSpPr txBox="1"/>
              <p:nvPr/>
            </p:nvSpPr>
            <p:spPr>
              <a:xfrm>
                <a:off x="3250074" y="3588398"/>
                <a:ext cx="441349" cy="245660"/>
              </a:xfrm>
              <a:prstGeom prst="rect">
                <a:avLst/>
              </a:prstGeom>
              <a:noFill/>
            </p:spPr>
            <p:txBody>
              <a:bodyPr wrap="none">
                <a:spAutoFit/>
              </a:bodyPr>
              <a:lstStyle/>
              <a:p>
                <a:pPr defTabSz="457200" eaLnBrk="1" fontAlgn="auto" hangingPunct="1">
                  <a:spcBef>
                    <a:spcPts val="0"/>
                  </a:spcBef>
                  <a:spcAft>
                    <a:spcPts val="0"/>
                  </a:spcAft>
                  <a:defRPr/>
                </a:pPr>
                <a:r>
                  <a:rPr lang="en-US" sz="1000" b="1" kern="0" dirty="0">
                    <a:solidFill>
                      <a:prstClr val="black"/>
                    </a:solidFill>
                    <a:latin typeface="+mn-lt"/>
                    <a:ea typeface="+mn-ea"/>
                    <a:cs typeface="Arial" panose="020B0604020202020204" pitchFamily="34" charset="0"/>
                  </a:rPr>
                  <a:t>Low</a:t>
                </a:r>
              </a:p>
            </p:txBody>
          </p:sp>
          <p:sp>
            <p:nvSpPr>
              <p:cNvPr id="44" name="TextBox 43">
                <a:extLst>
                  <a:ext uri="{FF2B5EF4-FFF2-40B4-BE49-F238E27FC236}">
                    <a16:creationId xmlns:a16="http://schemas.microsoft.com/office/drawing/2014/main" id="{C1618901-B581-EB82-5C53-FD329B76D717}"/>
                  </a:ext>
                </a:extLst>
              </p:cNvPr>
              <p:cNvSpPr txBox="1"/>
              <p:nvPr/>
            </p:nvSpPr>
            <p:spPr>
              <a:xfrm>
                <a:off x="6226799" y="3591568"/>
                <a:ext cx="469926" cy="245660"/>
              </a:xfrm>
              <a:prstGeom prst="rect">
                <a:avLst/>
              </a:prstGeom>
              <a:noFill/>
            </p:spPr>
            <p:txBody>
              <a:bodyPr wrap="none">
                <a:spAutoFit/>
              </a:bodyPr>
              <a:lstStyle/>
              <a:p>
                <a:pPr defTabSz="457200" eaLnBrk="1" fontAlgn="auto" hangingPunct="1">
                  <a:spcBef>
                    <a:spcPts val="0"/>
                  </a:spcBef>
                  <a:spcAft>
                    <a:spcPts val="0"/>
                  </a:spcAft>
                  <a:defRPr/>
                </a:pPr>
                <a:r>
                  <a:rPr lang="en-US" sz="1000" b="1" kern="0" dirty="0">
                    <a:solidFill>
                      <a:prstClr val="black"/>
                    </a:solidFill>
                    <a:latin typeface="+mn-lt"/>
                    <a:ea typeface="+mn-ea"/>
                    <a:cs typeface="Arial" panose="020B0604020202020204" pitchFamily="34" charset="0"/>
                  </a:rPr>
                  <a:t>High</a:t>
                </a:r>
              </a:p>
            </p:txBody>
          </p:sp>
        </p:grpSp>
      </p:grpSp>
      <p:grpSp>
        <p:nvGrpSpPr>
          <p:cNvPr id="53" name="Group 52">
            <a:extLst>
              <a:ext uri="{FF2B5EF4-FFF2-40B4-BE49-F238E27FC236}">
                <a16:creationId xmlns:a16="http://schemas.microsoft.com/office/drawing/2014/main" id="{2F4BBA96-78F2-B555-3C33-947CCBCFDC0B}"/>
              </a:ext>
            </a:extLst>
          </p:cNvPr>
          <p:cNvGrpSpPr/>
          <p:nvPr/>
        </p:nvGrpSpPr>
        <p:grpSpPr>
          <a:xfrm>
            <a:off x="6681585" y="1465641"/>
            <a:ext cx="3996928" cy="2561306"/>
            <a:chOff x="8094464" y="1468816"/>
            <a:chExt cx="3996928" cy="2561306"/>
          </a:xfrm>
        </p:grpSpPr>
        <p:pic>
          <p:nvPicPr>
            <p:cNvPr id="28" name="Picture 27">
              <a:extLst>
                <a:ext uri="{FF2B5EF4-FFF2-40B4-BE49-F238E27FC236}">
                  <a16:creationId xmlns:a16="http://schemas.microsoft.com/office/drawing/2014/main" id="{60152C73-07D2-284A-8770-FE5B9DA19251}"/>
                </a:ext>
              </a:extLst>
            </p:cNvPr>
            <p:cNvPicPr>
              <a:picLocks noChangeAspect="1"/>
            </p:cNvPicPr>
            <p:nvPr/>
          </p:nvPicPr>
          <p:blipFill rotWithShape="1">
            <a:blip r:embed="rId5">
              <a:extLst>
                <a:ext uri="{28A0092B-C50C-407E-A947-70E740481C1C}">
                  <a14:useLocalDpi xmlns:a14="http://schemas.microsoft.com/office/drawing/2010/main" val="0"/>
                </a:ext>
              </a:extLst>
            </a:blip>
            <a:srcRect l="9795" t="39084" r="16874" b="19250"/>
            <a:stretch/>
          </p:blipFill>
          <p:spPr>
            <a:xfrm>
              <a:off x="8094464" y="1468816"/>
              <a:ext cx="3996928" cy="2289761"/>
            </a:xfrm>
            <a:prstGeom prst="rect">
              <a:avLst/>
            </a:prstGeom>
            <a:ln>
              <a:solidFill>
                <a:schemeClr val="tx1"/>
              </a:solidFill>
            </a:ln>
          </p:spPr>
        </p:pic>
        <p:sp>
          <p:nvSpPr>
            <p:cNvPr id="31" name="TextBox 30">
              <a:extLst>
                <a:ext uri="{FF2B5EF4-FFF2-40B4-BE49-F238E27FC236}">
                  <a16:creationId xmlns:a16="http://schemas.microsoft.com/office/drawing/2014/main" id="{B9A1D7E5-303C-E60B-B5EA-54D47566B1EE}"/>
                </a:ext>
              </a:extLst>
            </p:cNvPr>
            <p:cNvSpPr txBox="1"/>
            <p:nvPr/>
          </p:nvSpPr>
          <p:spPr>
            <a:xfrm>
              <a:off x="10041339" y="2806765"/>
              <a:ext cx="981075" cy="276999"/>
            </a:xfrm>
            <a:prstGeom prst="rect">
              <a:avLst/>
            </a:prstGeom>
            <a:solidFill>
              <a:schemeClr val="bg2">
                <a:lumMod val="9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200" b="1" dirty="0">
                  <a:solidFill>
                    <a:schemeClr val="tx1"/>
                  </a:solidFill>
                </a:rPr>
                <a:t>N449-Y450</a:t>
              </a:r>
            </a:p>
          </p:txBody>
        </p:sp>
        <p:sp>
          <p:nvSpPr>
            <p:cNvPr id="34" name="TextBox 33">
              <a:extLst>
                <a:ext uri="{FF2B5EF4-FFF2-40B4-BE49-F238E27FC236}">
                  <a16:creationId xmlns:a16="http://schemas.microsoft.com/office/drawing/2014/main" id="{9E5EECC4-C031-1664-C54D-A462D543C003}"/>
                </a:ext>
              </a:extLst>
            </p:cNvPr>
            <p:cNvSpPr txBox="1"/>
            <p:nvPr/>
          </p:nvSpPr>
          <p:spPr>
            <a:xfrm>
              <a:off x="11022414" y="3343077"/>
              <a:ext cx="981075" cy="276999"/>
            </a:xfrm>
            <a:prstGeom prst="rect">
              <a:avLst/>
            </a:prstGeom>
            <a:solidFill>
              <a:schemeClr val="bg2">
                <a:lumMod val="9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200" b="1" dirty="0">
                  <a:solidFill>
                    <a:schemeClr val="tx1"/>
                  </a:solidFill>
                </a:rPr>
                <a:t>K444-V445</a:t>
              </a:r>
            </a:p>
          </p:txBody>
        </p:sp>
        <p:sp>
          <p:nvSpPr>
            <p:cNvPr id="37" name="Arrow: Down 36">
              <a:extLst>
                <a:ext uri="{FF2B5EF4-FFF2-40B4-BE49-F238E27FC236}">
                  <a16:creationId xmlns:a16="http://schemas.microsoft.com/office/drawing/2014/main" id="{33553421-C68C-E08F-5116-56AEDF6711EA}"/>
                </a:ext>
              </a:extLst>
            </p:cNvPr>
            <p:cNvSpPr/>
            <p:nvPr/>
          </p:nvSpPr>
          <p:spPr>
            <a:xfrm rot="12597859">
              <a:off x="10745408" y="2268722"/>
              <a:ext cx="182405" cy="52776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31FF72A4-E7A1-6422-31E2-1DAFD22E521F}"/>
                </a:ext>
              </a:extLst>
            </p:cNvPr>
            <p:cNvSpPr/>
            <p:nvPr/>
          </p:nvSpPr>
          <p:spPr>
            <a:xfrm rot="14523576">
              <a:off x="11484681" y="3021716"/>
              <a:ext cx="405716" cy="1800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21A1A31-AFC8-9090-0114-63CBE0DD0954}"/>
                </a:ext>
              </a:extLst>
            </p:cNvPr>
            <p:cNvSpPr txBox="1"/>
            <p:nvPr/>
          </p:nvSpPr>
          <p:spPr>
            <a:xfrm>
              <a:off x="8289619" y="3172474"/>
              <a:ext cx="561039" cy="276999"/>
            </a:xfrm>
            <a:prstGeom prst="rect">
              <a:avLst/>
            </a:prstGeom>
            <a:solidFill>
              <a:schemeClr val="bg2">
                <a:lumMod val="90000"/>
              </a:schemeClr>
            </a:solidFill>
            <a:ln w="19050">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200" b="1" dirty="0">
                  <a:solidFill>
                    <a:schemeClr val="tx1"/>
                  </a:solidFill>
                </a:rPr>
                <a:t>K478</a:t>
              </a:r>
            </a:p>
          </p:txBody>
        </p:sp>
        <p:sp>
          <p:nvSpPr>
            <p:cNvPr id="47" name="Arrow: Down 46">
              <a:extLst>
                <a:ext uri="{FF2B5EF4-FFF2-40B4-BE49-F238E27FC236}">
                  <a16:creationId xmlns:a16="http://schemas.microsoft.com/office/drawing/2014/main" id="{9BA6D553-63B4-589E-41A8-E1B9131A6028}"/>
                </a:ext>
              </a:extLst>
            </p:cNvPr>
            <p:cNvSpPr/>
            <p:nvPr/>
          </p:nvSpPr>
          <p:spPr>
            <a:xfrm rot="9305130">
              <a:off x="8322686" y="2715119"/>
              <a:ext cx="189547" cy="37411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8" name="Group 186">
              <a:extLst>
                <a:ext uri="{FF2B5EF4-FFF2-40B4-BE49-F238E27FC236}">
                  <a16:creationId xmlns:a16="http://schemas.microsoft.com/office/drawing/2014/main" id="{D3864049-911F-FBA1-8DC0-32DCD3A23D31}"/>
                </a:ext>
              </a:extLst>
            </p:cNvPr>
            <p:cNvGrpSpPr>
              <a:grpSpLocks/>
            </p:cNvGrpSpPr>
            <p:nvPr/>
          </p:nvGrpSpPr>
          <p:grpSpPr bwMode="auto">
            <a:xfrm>
              <a:off x="8369697" y="3780885"/>
              <a:ext cx="3446462" cy="249237"/>
              <a:chOff x="3250074" y="3588398"/>
              <a:chExt cx="3446651" cy="248830"/>
            </a:xfrm>
          </p:grpSpPr>
          <p:sp>
            <p:nvSpPr>
              <p:cNvPr id="49" name="Rectangle 48">
                <a:extLst>
                  <a:ext uri="{FF2B5EF4-FFF2-40B4-BE49-F238E27FC236}">
                    <a16:creationId xmlns:a16="http://schemas.microsoft.com/office/drawing/2014/main" id="{2F32CFBD-B38B-F2FB-F212-8AD7076AF979}"/>
                  </a:ext>
                </a:extLst>
              </p:cNvPr>
              <p:cNvSpPr/>
              <p:nvPr/>
            </p:nvSpPr>
            <p:spPr>
              <a:xfrm>
                <a:off x="3673959" y="3683492"/>
                <a:ext cx="2571891" cy="57057"/>
              </a:xfrm>
              <a:prstGeom prst="rect">
                <a:avLst/>
              </a:prstGeom>
              <a:gradFill flip="none" rotWithShape="1">
                <a:gsLst>
                  <a:gs pos="0">
                    <a:srgbClr val="000F99"/>
                  </a:gs>
                  <a:gs pos="50000">
                    <a:srgbClr val="00D331"/>
                  </a:gs>
                  <a:gs pos="100000">
                    <a:srgbClr val="FF0000"/>
                  </a:gs>
                </a:gsLst>
                <a:lin ang="0" scaled="1"/>
                <a:tileRect/>
              </a:gradFill>
              <a:ln w="19050" cap="flat" cmpd="sng" algn="ctr">
                <a:solidFill>
                  <a:sysClr val="windowText" lastClr="000000">
                    <a:lumMod val="95000"/>
                    <a:lumOff val="5000"/>
                  </a:sysClr>
                </a:solidFill>
                <a:prstDash val="solid"/>
                <a:miter lim="800000"/>
              </a:ln>
              <a:effectLst/>
            </p:spPr>
            <p:txBody>
              <a:bodyPr anchor="ctr"/>
              <a:lstStyle/>
              <a:p>
                <a:pPr algn="ctr" defTabSz="457200" eaLnBrk="1" fontAlgn="auto" hangingPunct="1">
                  <a:spcBef>
                    <a:spcPts val="0"/>
                  </a:spcBef>
                  <a:spcAft>
                    <a:spcPts val="0"/>
                  </a:spcAft>
                  <a:defRPr/>
                </a:pPr>
                <a:endParaRPr lang="th-TH" sz="2000" kern="0" dirty="0">
                  <a:solidFill>
                    <a:prstClr val="white"/>
                  </a:solidFill>
                  <a:latin typeface="Calibri" panose="020F0502020204030204"/>
                  <a:ea typeface="+mn-ea"/>
                  <a:cs typeface="Cordia New" panose="020B0304020202020204" pitchFamily="34" charset="-34"/>
                </a:endParaRPr>
              </a:p>
            </p:txBody>
          </p:sp>
          <p:sp>
            <p:nvSpPr>
              <p:cNvPr id="50" name="TextBox 49">
                <a:extLst>
                  <a:ext uri="{FF2B5EF4-FFF2-40B4-BE49-F238E27FC236}">
                    <a16:creationId xmlns:a16="http://schemas.microsoft.com/office/drawing/2014/main" id="{238C3D18-6EC2-16B0-9859-174D958AAC2B}"/>
                  </a:ext>
                </a:extLst>
              </p:cNvPr>
              <p:cNvSpPr txBox="1"/>
              <p:nvPr/>
            </p:nvSpPr>
            <p:spPr>
              <a:xfrm>
                <a:off x="3250074" y="3588398"/>
                <a:ext cx="441349" cy="245660"/>
              </a:xfrm>
              <a:prstGeom prst="rect">
                <a:avLst/>
              </a:prstGeom>
              <a:noFill/>
            </p:spPr>
            <p:txBody>
              <a:bodyPr wrap="none">
                <a:spAutoFit/>
              </a:bodyPr>
              <a:lstStyle/>
              <a:p>
                <a:pPr defTabSz="457200" eaLnBrk="1" fontAlgn="auto" hangingPunct="1">
                  <a:spcBef>
                    <a:spcPts val="0"/>
                  </a:spcBef>
                  <a:spcAft>
                    <a:spcPts val="0"/>
                  </a:spcAft>
                  <a:defRPr/>
                </a:pPr>
                <a:r>
                  <a:rPr lang="en-US" sz="1000" b="1" kern="0" dirty="0">
                    <a:solidFill>
                      <a:prstClr val="black"/>
                    </a:solidFill>
                    <a:latin typeface="+mn-lt"/>
                    <a:ea typeface="+mn-ea"/>
                    <a:cs typeface="Arial" panose="020B0604020202020204" pitchFamily="34" charset="0"/>
                  </a:rPr>
                  <a:t>Low</a:t>
                </a:r>
              </a:p>
            </p:txBody>
          </p:sp>
          <p:sp>
            <p:nvSpPr>
              <p:cNvPr id="51" name="TextBox 50">
                <a:extLst>
                  <a:ext uri="{FF2B5EF4-FFF2-40B4-BE49-F238E27FC236}">
                    <a16:creationId xmlns:a16="http://schemas.microsoft.com/office/drawing/2014/main" id="{39407F65-24AC-F23D-1C56-BE0FA1CB4C40}"/>
                  </a:ext>
                </a:extLst>
              </p:cNvPr>
              <p:cNvSpPr txBox="1"/>
              <p:nvPr/>
            </p:nvSpPr>
            <p:spPr>
              <a:xfrm>
                <a:off x="6226799" y="3591568"/>
                <a:ext cx="469926" cy="245660"/>
              </a:xfrm>
              <a:prstGeom prst="rect">
                <a:avLst/>
              </a:prstGeom>
              <a:noFill/>
            </p:spPr>
            <p:txBody>
              <a:bodyPr wrap="none">
                <a:spAutoFit/>
              </a:bodyPr>
              <a:lstStyle/>
              <a:p>
                <a:pPr defTabSz="457200" eaLnBrk="1" fontAlgn="auto" hangingPunct="1">
                  <a:spcBef>
                    <a:spcPts val="0"/>
                  </a:spcBef>
                  <a:spcAft>
                    <a:spcPts val="0"/>
                  </a:spcAft>
                  <a:defRPr/>
                </a:pPr>
                <a:r>
                  <a:rPr lang="en-US" sz="1000" b="1" kern="0" dirty="0">
                    <a:solidFill>
                      <a:prstClr val="black"/>
                    </a:solidFill>
                    <a:latin typeface="+mn-lt"/>
                    <a:ea typeface="+mn-ea"/>
                    <a:cs typeface="Arial" panose="020B0604020202020204" pitchFamily="34" charset="0"/>
                  </a:rPr>
                  <a:t>High</a:t>
                </a:r>
              </a:p>
            </p:txBody>
          </p:sp>
        </p:grpSp>
      </p:grpSp>
      <p:grpSp>
        <p:nvGrpSpPr>
          <p:cNvPr id="66" name="Group 65">
            <a:extLst>
              <a:ext uri="{FF2B5EF4-FFF2-40B4-BE49-F238E27FC236}">
                <a16:creationId xmlns:a16="http://schemas.microsoft.com/office/drawing/2014/main" id="{366879B5-6184-4AF1-F36E-1D53F26DD577}"/>
              </a:ext>
            </a:extLst>
          </p:cNvPr>
          <p:cNvGrpSpPr/>
          <p:nvPr/>
        </p:nvGrpSpPr>
        <p:grpSpPr>
          <a:xfrm>
            <a:off x="713248" y="4064256"/>
            <a:ext cx="4653495" cy="2776428"/>
            <a:chOff x="713248" y="4064256"/>
            <a:chExt cx="4653495" cy="2776428"/>
          </a:xfrm>
        </p:grpSpPr>
        <p:graphicFrame>
          <p:nvGraphicFramePr>
            <p:cNvPr id="54" name="Chart 53">
              <a:extLst>
                <a:ext uri="{FF2B5EF4-FFF2-40B4-BE49-F238E27FC236}">
                  <a16:creationId xmlns:a16="http://schemas.microsoft.com/office/drawing/2014/main" id="{765D7E2F-5235-25E9-B88F-DC9052E84E00}"/>
                </a:ext>
              </a:extLst>
            </p:cNvPr>
            <p:cNvGraphicFramePr>
              <a:graphicFrameLocks/>
            </p:cNvGraphicFramePr>
            <p:nvPr>
              <p:extLst>
                <p:ext uri="{D42A27DB-BD31-4B8C-83A1-F6EECF244321}">
                  <p14:modId xmlns:p14="http://schemas.microsoft.com/office/powerpoint/2010/main" val="346848756"/>
                </p:ext>
              </p:extLst>
            </p:nvPr>
          </p:nvGraphicFramePr>
          <p:xfrm>
            <a:off x="713248" y="4064256"/>
            <a:ext cx="4653495" cy="2776428"/>
          </p:xfrm>
          <a:graphic>
            <a:graphicData uri="http://schemas.openxmlformats.org/drawingml/2006/chart">
              <c:chart xmlns:c="http://schemas.openxmlformats.org/drawingml/2006/chart" xmlns:r="http://schemas.openxmlformats.org/officeDocument/2006/relationships" r:id="rId6"/>
            </a:graphicData>
          </a:graphic>
        </p:graphicFrame>
        <p:sp>
          <p:nvSpPr>
            <p:cNvPr id="56" name="Rectangle 55">
              <a:extLst>
                <a:ext uri="{FF2B5EF4-FFF2-40B4-BE49-F238E27FC236}">
                  <a16:creationId xmlns:a16="http://schemas.microsoft.com/office/drawing/2014/main" id="{6578477B-55A8-4D0D-5B31-1FB8A7813273}"/>
                </a:ext>
              </a:extLst>
            </p:cNvPr>
            <p:cNvSpPr/>
            <p:nvPr/>
          </p:nvSpPr>
          <p:spPr>
            <a:xfrm>
              <a:off x="4095750" y="4695825"/>
              <a:ext cx="273640" cy="12001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B42AC5-9005-C3A0-C2D6-9656CA9FD576}"/>
                </a:ext>
              </a:extLst>
            </p:cNvPr>
            <p:cNvSpPr/>
            <p:nvPr/>
          </p:nvSpPr>
          <p:spPr>
            <a:xfrm>
              <a:off x="4486083" y="4695825"/>
              <a:ext cx="290638" cy="12001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F9C5C1FB-254B-4888-9E2B-9C914506B815}"/>
                </a:ext>
              </a:extLst>
            </p:cNvPr>
            <p:cNvSpPr txBox="1"/>
            <p:nvPr/>
          </p:nvSpPr>
          <p:spPr>
            <a:xfrm>
              <a:off x="3848108" y="4436467"/>
              <a:ext cx="724477" cy="261610"/>
            </a:xfrm>
            <a:prstGeom prst="rect">
              <a:avLst/>
            </a:prstGeom>
            <a:noFill/>
            <a:ln w="19050">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b="1" dirty="0">
                  <a:solidFill>
                    <a:schemeClr val="tx1"/>
                  </a:solidFill>
                </a:rPr>
                <a:t>477-484</a:t>
              </a:r>
            </a:p>
          </p:txBody>
        </p:sp>
        <p:sp>
          <p:nvSpPr>
            <p:cNvPr id="61" name="TextBox 60">
              <a:extLst>
                <a:ext uri="{FF2B5EF4-FFF2-40B4-BE49-F238E27FC236}">
                  <a16:creationId xmlns:a16="http://schemas.microsoft.com/office/drawing/2014/main" id="{9A28F40D-5986-B146-B94F-C23FCBFE6353}"/>
                </a:ext>
              </a:extLst>
            </p:cNvPr>
            <p:cNvSpPr txBox="1"/>
            <p:nvPr/>
          </p:nvSpPr>
          <p:spPr>
            <a:xfrm>
              <a:off x="4274124" y="5734710"/>
              <a:ext cx="724477" cy="261610"/>
            </a:xfrm>
            <a:prstGeom prst="rect">
              <a:avLst/>
            </a:prstGeom>
            <a:noFill/>
            <a:ln w="19050">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b="1" dirty="0">
                  <a:solidFill>
                    <a:schemeClr val="tx1"/>
                  </a:solidFill>
                </a:rPr>
                <a:t>494-500</a:t>
              </a:r>
            </a:p>
          </p:txBody>
        </p:sp>
        <p:sp>
          <p:nvSpPr>
            <p:cNvPr id="64" name="TextBox 63">
              <a:extLst>
                <a:ext uri="{FF2B5EF4-FFF2-40B4-BE49-F238E27FC236}">
                  <a16:creationId xmlns:a16="http://schemas.microsoft.com/office/drawing/2014/main" id="{53AD3481-706D-61E0-0851-A9504E47F025}"/>
                </a:ext>
              </a:extLst>
            </p:cNvPr>
            <p:cNvSpPr txBox="1"/>
            <p:nvPr/>
          </p:nvSpPr>
          <p:spPr>
            <a:xfrm>
              <a:off x="3369224" y="4171516"/>
              <a:ext cx="485575" cy="261610"/>
            </a:xfrm>
            <a:prstGeom prst="rect">
              <a:avLst/>
            </a:prstGeom>
            <a:noFill/>
            <a:ln w="19050">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b="1" dirty="0">
                  <a:solidFill>
                    <a:schemeClr val="tx1"/>
                  </a:solidFill>
                </a:rPr>
                <a:t>449</a:t>
              </a:r>
            </a:p>
          </p:txBody>
        </p:sp>
      </p:grpSp>
      <p:grpSp>
        <p:nvGrpSpPr>
          <p:cNvPr id="67" name="Group 66">
            <a:extLst>
              <a:ext uri="{FF2B5EF4-FFF2-40B4-BE49-F238E27FC236}">
                <a16:creationId xmlns:a16="http://schemas.microsoft.com/office/drawing/2014/main" id="{D71650BE-E5FD-62A3-35FD-6175E388A020}"/>
              </a:ext>
            </a:extLst>
          </p:cNvPr>
          <p:cNvGrpSpPr/>
          <p:nvPr/>
        </p:nvGrpSpPr>
        <p:grpSpPr>
          <a:xfrm>
            <a:off x="6301312" y="4088860"/>
            <a:ext cx="4654296" cy="2779776"/>
            <a:chOff x="6301312" y="4088860"/>
            <a:chExt cx="4654296" cy="2779776"/>
          </a:xfrm>
        </p:grpSpPr>
        <p:graphicFrame>
          <p:nvGraphicFramePr>
            <p:cNvPr id="55" name="Chart 54">
              <a:extLst>
                <a:ext uri="{FF2B5EF4-FFF2-40B4-BE49-F238E27FC236}">
                  <a16:creationId xmlns:a16="http://schemas.microsoft.com/office/drawing/2014/main" id="{34074CD5-D04D-E009-D18B-0FE0295E6BCE}"/>
                </a:ext>
              </a:extLst>
            </p:cNvPr>
            <p:cNvGraphicFramePr>
              <a:graphicFrameLocks/>
            </p:cNvGraphicFramePr>
            <p:nvPr>
              <p:extLst>
                <p:ext uri="{D42A27DB-BD31-4B8C-83A1-F6EECF244321}">
                  <p14:modId xmlns:p14="http://schemas.microsoft.com/office/powerpoint/2010/main" val="2633573606"/>
                </p:ext>
              </p:extLst>
            </p:nvPr>
          </p:nvGraphicFramePr>
          <p:xfrm>
            <a:off x="6301312" y="4088860"/>
            <a:ext cx="4654296" cy="2779776"/>
          </p:xfrm>
          <a:graphic>
            <a:graphicData uri="http://schemas.openxmlformats.org/drawingml/2006/chart">
              <c:chart xmlns:c="http://schemas.openxmlformats.org/drawingml/2006/chart" xmlns:r="http://schemas.openxmlformats.org/officeDocument/2006/relationships" r:id="rId7"/>
            </a:graphicData>
          </a:graphic>
        </p:graphicFrame>
        <p:sp>
          <p:nvSpPr>
            <p:cNvPr id="58" name="Rectangle 57">
              <a:extLst>
                <a:ext uri="{FF2B5EF4-FFF2-40B4-BE49-F238E27FC236}">
                  <a16:creationId xmlns:a16="http://schemas.microsoft.com/office/drawing/2014/main" id="{A38D0DD1-0718-212C-BFE1-DBCC9709678F}"/>
                </a:ext>
              </a:extLst>
            </p:cNvPr>
            <p:cNvSpPr/>
            <p:nvPr/>
          </p:nvSpPr>
          <p:spPr>
            <a:xfrm>
              <a:off x="9665490" y="4695825"/>
              <a:ext cx="317888" cy="12001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4BE005A-2126-A133-7F43-F707708AC731}"/>
                </a:ext>
              </a:extLst>
            </p:cNvPr>
            <p:cNvSpPr/>
            <p:nvPr/>
          </p:nvSpPr>
          <p:spPr>
            <a:xfrm>
              <a:off x="10100071" y="4695825"/>
              <a:ext cx="234554" cy="12001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8BAD7BA-1201-0A1B-8E16-E3706A74B3AA}"/>
                </a:ext>
              </a:extLst>
            </p:cNvPr>
            <p:cNvSpPr txBox="1"/>
            <p:nvPr/>
          </p:nvSpPr>
          <p:spPr>
            <a:xfrm>
              <a:off x="9454788" y="4436467"/>
              <a:ext cx="724477" cy="261610"/>
            </a:xfrm>
            <a:prstGeom prst="rect">
              <a:avLst/>
            </a:prstGeom>
            <a:noFill/>
            <a:ln w="19050">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b="1" dirty="0">
                  <a:solidFill>
                    <a:schemeClr val="tx1"/>
                  </a:solidFill>
                </a:rPr>
                <a:t>477-484</a:t>
              </a:r>
            </a:p>
          </p:txBody>
        </p:sp>
        <p:sp>
          <p:nvSpPr>
            <p:cNvPr id="63" name="TextBox 62">
              <a:extLst>
                <a:ext uri="{FF2B5EF4-FFF2-40B4-BE49-F238E27FC236}">
                  <a16:creationId xmlns:a16="http://schemas.microsoft.com/office/drawing/2014/main" id="{06DEA967-00DD-878F-9799-10AF40CC9493}"/>
                </a:ext>
              </a:extLst>
            </p:cNvPr>
            <p:cNvSpPr txBox="1"/>
            <p:nvPr/>
          </p:nvSpPr>
          <p:spPr>
            <a:xfrm>
              <a:off x="9877638" y="5734710"/>
              <a:ext cx="724477" cy="261610"/>
            </a:xfrm>
            <a:prstGeom prst="rect">
              <a:avLst/>
            </a:prstGeom>
            <a:noFill/>
            <a:ln w="19050">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b="1" dirty="0">
                  <a:solidFill>
                    <a:schemeClr val="tx1"/>
                  </a:solidFill>
                </a:rPr>
                <a:t>494-500</a:t>
              </a:r>
            </a:p>
          </p:txBody>
        </p:sp>
        <p:sp>
          <p:nvSpPr>
            <p:cNvPr id="65" name="TextBox 64">
              <a:extLst>
                <a:ext uri="{FF2B5EF4-FFF2-40B4-BE49-F238E27FC236}">
                  <a16:creationId xmlns:a16="http://schemas.microsoft.com/office/drawing/2014/main" id="{638F2130-E8E8-3906-8957-14CD92DAB517}"/>
                </a:ext>
              </a:extLst>
            </p:cNvPr>
            <p:cNvSpPr txBox="1"/>
            <p:nvPr/>
          </p:nvSpPr>
          <p:spPr>
            <a:xfrm>
              <a:off x="8970133" y="4171516"/>
              <a:ext cx="485575" cy="261610"/>
            </a:xfrm>
            <a:prstGeom prst="rect">
              <a:avLst/>
            </a:prstGeom>
            <a:noFill/>
            <a:ln w="19050">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b="1" dirty="0">
                  <a:solidFill>
                    <a:schemeClr val="tx1"/>
                  </a:solidFill>
                </a:rPr>
                <a:t>449</a:t>
              </a:r>
            </a:p>
          </p:txBody>
        </p:sp>
      </p:grpSp>
    </p:spTree>
    <p:extLst>
      <p:ext uri="{BB962C8B-B14F-4D97-AF65-F5344CB8AC3E}">
        <p14:creationId xmlns:p14="http://schemas.microsoft.com/office/powerpoint/2010/main" val="264994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995117" y="441914"/>
            <a:ext cx="5458120" cy="596245"/>
          </a:xfrm>
          <a:prstGeom prst="homePlate">
            <a:avLst/>
          </a:prstGeom>
          <a:solidFill>
            <a:schemeClr val="accent1">
              <a:lumMod val="20000"/>
              <a:lumOff val="80000"/>
            </a:schemeClr>
          </a:solidFill>
        </p:spPr>
        <p:txBody>
          <a:bodyPr>
            <a:normAutofit/>
          </a:bodyPr>
          <a:lstStyle/>
          <a:p>
            <a:pPr algn="ctr"/>
            <a:r>
              <a:rPr lang="en-US" sz="3200" b="1" dirty="0"/>
              <a:t>Conclusions</a:t>
            </a:r>
            <a:endParaRPr lang="th-TH" sz="3200" b="1" dirty="0"/>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16</a:t>
            </a:fld>
            <a:endParaRPr lang="th-TH" dirty="0"/>
          </a:p>
        </p:txBody>
      </p:sp>
      <p:sp>
        <p:nvSpPr>
          <p:cNvPr id="5" name="Title 1">
            <a:extLst>
              <a:ext uri="{FF2B5EF4-FFF2-40B4-BE49-F238E27FC236}">
                <a16:creationId xmlns:a16="http://schemas.microsoft.com/office/drawing/2014/main" id="{4450F12C-8C96-3F1F-59DD-796D8ED4448D}"/>
              </a:ext>
            </a:extLst>
          </p:cNvPr>
          <p:cNvSpPr txBox="1">
            <a:spLocks/>
          </p:cNvSpPr>
          <p:nvPr/>
        </p:nvSpPr>
        <p:spPr>
          <a:xfrm>
            <a:off x="995117" y="3619739"/>
            <a:ext cx="5458120" cy="596245"/>
          </a:xfrm>
          <a:prstGeom prst="homePlate">
            <a:avLst/>
          </a:prstGeom>
          <a:solidFill>
            <a:schemeClr val="accent1">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Future Plan</a:t>
            </a:r>
            <a:endParaRPr lang="th-TH" sz="3200" b="1" dirty="0"/>
          </a:p>
        </p:txBody>
      </p:sp>
      <p:sp>
        <p:nvSpPr>
          <p:cNvPr id="7" name="TextBox 6">
            <a:extLst>
              <a:ext uri="{FF2B5EF4-FFF2-40B4-BE49-F238E27FC236}">
                <a16:creationId xmlns:a16="http://schemas.microsoft.com/office/drawing/2014/main" id="{D695C09E-0978-C97D-E957-BD0973334A43}"/>
              </a:ext>
            </a:extLst>
          </p:cNvPr>
          <p:cNvSpPr txBox="1"/>
          <p:nvPr/>
        </p:nvSpPr>
        <p:spPr>
          <a:xfrm>
            <a:off x="995118" y="1338322"/>
            <a:ext cx="10644432" cy="2062103"/>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The S477N and E484A mutations decrease structural fluctuation (RMSF) of the loop on SARS-CoV-2 RBD, while the T478K and E484K mutations slightly enhance residual fluctuation. </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The S477N-E484A complex has the lowest binding free energy, following by the S477N-T478K-E484A mutation, which appears in the omicron variant. </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From the MM/GBSA calculation (energy decomposition), the S477N mutation plays a key role in the RBD-hACE2 attachment.</a:t>
            </a:r>
          </a:p>
        </p:txBody>
      </p:sp>
      <p:sp>
        <p:nvSpPr>
          <p:cNvPr id="8" name="TextBox 7">
            <a:extLst>
              <a:ext uri="{FF2B5EF4-FFF2-40B4-BE49-F238E27FC236}">
                <a16:creationId xmlns:a16="http://schemas.microsoft.com/office/drawing/2014/main" id="{C6102966-BE4A-5496-0399-6E1111ADEBD2}"/>
              </a:ext>
            </a:extLst>
          </p:cNvPr>
          <p:cNvSpPr txBox="1"/>
          <p:nvPr/>
        </p:nvSpPr>
        <p:spPr>
          <a:xfrm>
            <a:off x="995117" y="4513627"/>
            <a:ext cx="7825033" cy="830997"/>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Perform MM/PBSA calculations to compare with the current results.</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(Optional) Calculate structural feature importance.</a:t>
            </a:r>
          </a:p>
        </p:txBody>
      </p:sp>
    </p:spTree>
    <p:extLst>
      <p:ext uri="{BB962C8B-B14F-4D97-AF65-F5344CB8AC3E}">
        <p14:creationId xmlns:p14="http://schemas.microsoft.com/office/powerpoint/2010/main" val="121907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2"/>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a:bodyPr>
          <a:lstStyle/>
          <a:p>
            <a:pPr algn="ctr"/>
            <a:r>
              <a:rPr lang="en-US" sz="3200" b="1" dirty="0"/>
              <a:t>Acknowledgement</a:t>
            </a:r>
            <a:endParaRPr lang="th-TH" sz="3200" b="1" dirty="0"/>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17</a:t>
            </a:fld>
            <a:endParaRPr lang="th-TH"/>
          </a:p>
        </p:txBody>
      </p:sp>
      <p:sp>
        <p:nvSpPr>
          <p:cNvPr id="5" name="TextBox 4">
            <a:extLst>
              <a:ext uri="{FF2B5EF4-FFF2-40B4-BE49-F238E27FC236}">
                <a16:creationId xmlns:a16="http://schemas.microsoft.com/office/drawing/2014/main" id="{E7AFB2C7-A142-4DA2-9D36-32C3EFD109EE}"/>
              </a:ext>
            </a:extLst>
          </p:cNvPr>
          <p:cNvSpPr txBox="1"/>
          <p:nvPr/>
        </p:nvSpPr>
        <p:spPr>
          <a:xfrm>
            <a:off x="960863" y="3330423"/>
            <a:ext cx="10270273" cy="1785104"/>
          </a:xfrm>
          <a:prstGeom prst="rect">
            <a:avLst/>
          </a:prstGeom>
          <a:noFill/>
        </p:spPr>
        <p:txBody>
          <a:bodyPr wrap="square">
            <a:spAutoFit/>
          </a:bodyPr>
          <a:lstStyle/>
          <a:p>
            <a:pPr algn="ctr"/>
            <a:r>
              <a:rPr lang="en-US" sz="2200" dirty="0">
                <a:latin typeface="Arial" panose="020B0604020202020204" pitchFamily="34" charset="0"/>
                <a:cs typeface="Arial" panose="020B0604020202020204" pitchFamily="34" charset="0"/>
              </a:rPr>
              <a:t>Interdisciplinary Program in Biotechnology,</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Graduate School, Chiang Mai University</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Division of Biochemistry and Biochemical Innovation, Department of Chemistry, Faculty of Science, Chiang Mai University</a:t>
            </a:r>
          </a:p>
        </p:txBody>
      </p:sp>
      <p:sp>
        <p:nvSpPr>
          <p:cNvPr id="6" name="TextBox 5">
            <a:extLst>
              <a:ext uri="{FF2B5EF4-FFF2-40B4-BE49-F238E27FC236}">
                <a16:creationId xmlns:a16="http://schemas.microsoft.com/office/drawing/2014/main" id="{755B87F0-5560-4A46-BF71-E13AB3CB3C8F}"/>
              </a:ext>
            </a:extLst>
          </p:cNvPr>
          <p:cNvSpPr txBox="1"/>
          <p:nvPr/>
        </p:nvSpPr>
        <p:spPr>
          <a:xfrm>
            <a:off x="39026" y="1941993"/>
            <a:ext cx="12113941" cy="1107996"/>
          </a:xfrm>
          <a:prstGeom prst="rect">
            <a:avLst/>
          </a:prstGeom>
          <a:noFill/>
        </p:spPr>
        <p:txBody>
          <a:bodyPr wrap="square">
            <a:spAutoFit/>
          </a:bodyPr>
          <a:lstStyle/>
          <a:p>
            <a:pPr algn="ctr"/>
            <a:r>
              <a:rPr lang="en-US" sz="2200" dirty="0">
                <a:latin typeface="Arial" panose="020B0604020202020204" pitchFamily="34" charset="0"/>
                <a:cs typeface="Arial" panose="020B0604020202020204" pitchFamily="34" charset="0"/>
              </a:rPr>
              <a:t>Assoc. Prof. Dr. </a:t>
            </a:r>
            <a:r>
              <a:rPr lang="en-US" sz="2200" dirty="0" err="1">
                <a:latin typeface="Arial" panose="020B0604020202020204" pitchFamily="34" charset="0"/>
                <a:cs typeface="Arial" panose="020B0604020202020204" pitchFamily="34" charset="0"/>
              </a:rPr>
              <a:t>Nuttee</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Suree</a:t>
            </a:r>
            <a:r>
              <a:rPr lang="en-US" sz="2200" dirty="0">
                <a:latin typeface="Arial" panose="020B0604020202020204" pitchFamily="34" charset="0"/>
                <a:cs typeface="Arial" panose="020B0604020202020204" pitchFamily="34" charset="0"/>
              </a:rPr>
              <a:t> (Advisor)</a:t>
            </a:r>
          </a:p>
          <a:p>
            <a:pPr algn="ctr"/>
            <a:r>
              <a:rPr lang="en-US" sz="2200" dirty="0">
                <a:latin typeface="Arial" panose="020B0604020202020204" pitchFamily="34" charset="0"/>
                <a:cs typeface="Arial" panose="020B0604020202020204" pitchFamily="34" charset="0"/>
              </a:rPr>
              <a:t>Assoc. Prof. Dr. </a:t>
            </a:r>
            <a:r>
              <a:rPr lang="en-US" sz="2200" dirty="0" err="1">
                <a:latin typeface="Arial" panose="020B0604020202020204" pitchFamily="34" charset="0"/>
                <a:cs typeface="Arial" panose="020B0604020202020204" pitchFamily="34" charset="0"/>
              </a:rPr>
              <a:t>Lalida</a:t>
            </a:r>
            <a:r>
              <a:rPr lang="en-US" sz="2200" dirty="0">
                <a:latin typeface="Arial" panose="020B0604020202020204" pitchFamily="34" charset="0"/>
                <a:cs typeface="Arial" panose="020B0604020202020204" pitchFamily="34" charset="0"/>
              </a:rPr>
              <a:t> Shank and Assist. Prof. Dr. </a:t>
            </a:r>
            <a:r>
              <a:rPr lang="en-US" sz="2200" dirty="0" err="1">
                <a:latin typeface="Arial" panose="020B0604020202020204" pitchFamily="34" charset="0"/>
                <a:cs typeface="Arial" panose="020B0604020202020204" pitchFamily="34" charset="0"/>
              </a:rPr>
              <a:t>Panchika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Prangkio</a:t>
            </a:r>
            <a:r>
              <a:rPr lang="en-US" sz="2200" dirty="0">
                <a:latin typeface="Arial" panose="020B0604020202020204" pitchFamily="34" charset="0"/>
                <a:cs typeface="Arial" panose="020B0604020202020204" pitchFamily="34" charset="0"/>
              </a:rPr>
              <a:t> (Co-advisor)</a:t>
            </a:r>
          </a:p>
          <a:p>
            <a:pPr algn="ctr"/>
            <a:r>
              <a:rPr lang="en-US" sz="2200" dirty="0">
                <a:latin typeface="Arial" panose="020B0604020202020204" pitchFamily="34" charset="0"/>
                <a:cs typeface="Arial" panose="020B0604020202020204" pitchFamily="34" charset="0"/>
              </a:rPr>
              <a:t>Member of the Center for AIDS Drug Discovery (CADD)</a:t>
            </a:r>
          </a:p>
        </p:txBody>
      </p:sp>
    </p:spTree>
    <p:extLst>
      <p:ext uri="{BB962C8B-B14F-4D97-AF65-F5344CB8AC3E}">
        <p14:creationId xmlns:p14="http://schemas.microsoft.com/office/powerpoint/2010/main" val="361470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people shaking hands&#10;&#10;Description automatically generated">
            <a:extLst>
              <a:ext uri="{FF2B5EF4-FFF2-40B4-BE49-F238E27FC236}">
                <a16:creationId xmlns:a16="http://schemas.microsoft.com/office/drawing/2014/main" id="{C15F2464-0E5B-4D7E-A6EA-ABAC4BD52798}"/>
              </a:ext>
            </a:extLst>
          </p:cNvPr>
          <p:cNvPicPr>
            <a:picLocks noChangeAspect="1"/>
          </p:cNvPicPr>
          <p:nvPr/>
        </p:nvPicPr>
        <p:blipFill rotWithShape="1">
          <a:blip r:embed="rId2"/>
          <a:srcRect l="20392" t="4960" r="19542"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F66382-C995-497C-9E94-1F9074E7C888}"/>
              </a:ext>
            </a:extLst>
          </p:cNvPr>
          <p:cNvSpPr>
            <a:spLocks noGrp="1"/>
          </p:cNvSpPr>
          <p:nvPr>
            <p:ph type="title"/>
          </p:nvPr>
        </p:nvSpPr>
        <p:spPr>
          <a:xfrm>
            <a:off x="477981" y="1122363"/>
            <a:ext cx="5055072" cy="3204134"/>
          </a:xfrm>
        </p:spPr>
        <p:txBody>
          <a:bodyPr vert="horz" lIns="91440" tIns="45720" rIns="91440" bIns="45720" rtlCol="0" anchor="b">
            <a:normAutofit/>
          </a:bodyPr>
          <a:lstStyle/>
          <a:p>
            <a:r>
              <a:rPr lang="en-US" sz="4800" b="1" dirty="0"/>
              <a:t>Thank you for your attention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D9248E53-11FA-4E80-9822-8F53920AB9C3}"/>
              </a:ext>
            </a:extLst>
          </p:cNvPr>
          <p:cNvSpPr>
            <a:spLocks noGrp="1"/>
          </p:cNvSpPr>
          <p:nvPr>
            <p:ph type="sldNum" sz="quarter" idx="12"/>
          </p:nvPr>
        </p:nvSpPr>
        <p:spPr>
          <a:xfrm>
            <a:off x="9448800" y="6492865"/>
            <a:ext cx="2743200" cy="365125"/>
          </a:xfrm>
        </p:spPr>
        <p:txBody>
          <a:bodyPr vert="horz" lIns="91440" tIns="45720" rIns="91440" bIns="45720" rtlCol="0" anchor="ctr">
            <a:normAutofit/>
          </a:bodyPr>
          <a:lstStyle/>
          <a:p>
            <a:pPr>
              <a:spcAft>
                <a:spcPts val="600"/>
              </a:spcAft>
              <a:defRPr/>
            </a:pPr>
            <a:fld id="{79764BB5-F92E-44CD-8307-F954615EDAEC}" type="slidenum">
              <a:rPr lang="en-US">
                <a:solidFill>
                  <a:schemeClr val="bg1"/>
                </a:solidFill>
              </a:rPr>
              <a:pPr>
                <a:spcAft>
                  <a:spcPts val="600"/>
                </a:spcAft>
                <a:defRPr/>
              </a:pPr>
              <a:t>18</a:t>
            </a:fld>
            <a:endParaRPr lang="en-US" dirty="0">
              <a:solidFill>
                <a:schemeClr val="bg1"/>
              </a:solidFill>
            </a:endParaRPr>
          </a:p>
        </p:txBody>
      </p:sp>
    </p:spTree>
    <p:extLst>
      <p:ext uri="{BB962C8B-B14F-4D97-AF65-F5344CB8AC3E}">
        <p14:creationId xmlns:p14="http://schemas.microsoft.com/office/powerpoint/2010/main" val="212412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a:bodyPr>
          <a:lstStyle/>
          <a:p>
            <a:pPr algn="ctr"/>
            <a:r>
              <a:rPr lang="en-US" sz="3200" b="1" dirty="0"/>
              <a:t>Severe Acute Respiratory Coronavirus 2 (SARS-CoV-2)</a:t>
            </a:r>
            <a:endParaRPr lang="th-TH" sz="3200" b="1" dirty="0"/>
          </a:p>
        </p:txBody>
      </p:sp>
      <p:pic>
        <p:nvPicPr>
          <p:cNvPr id="23" name="Picture 22">
            <a:extLst>
              <a:ext uri="{FF2B5EF4-FFF2-40B4-BE49-F238E27FC236}">
                <a16:creationId xmlns:a16="http://schemas.microsoft.com/office/drawing/2014/main" id="{3B852585-C8C6-4F16-81C8-719B21FEA759}"/>
              </a:ext>
            </a:extLst>
          </p:cNvPr>
          <p:cNvPicPr>
            <a:picLocks noChangeAspect="1"/>
          </p:cNvPicPr>
          <p:nvPr/>
        </p:nvPicPr>
        <p:blipFill>
          <a:blip r:embed="rId4"/>
          <a:stretch>
            <a:fillRect/>
          </a:stretch>
        </p:blipFill>
        <p:spPr>
          <a:xfrm>
            <a:off x="602479" y="1887928"/>
            <a:ext cx="4552376" cy="3296915"/>
          </a:xfrm>
          <a:prstGeom prst="rect">
            <a:avLst/>
          </a:prstGeom>
        </p:spPr>
      </p:pic>
      <p:sp>
        <p:nvSpPr>
          <p:cNvPr id="3" name="Slide Number Placeholder 2">
            <a:extLst>
              <a:ext uri="{FF2B5EF4-FFF2-40B4-BE49-F238E27FC236}">
                <a16:creationId xmlns:a16="http://schemas.microsoft.com/office/drawing/2014/main" id="{BD587B1F-069C-474C-AB01-E24A234E1BEF}"/>
              </a:ext>
            </a:extLst>
          </p:cNvPr>
          <p:cNvSpPr>
            <a:spLocks noGrp="1"/>
          </p:cNvSpPr>
          <p:nvPr>
            <p:ph type="sldNum" sz="quarter" idx="12"/>
          </p:nvPr>
        </p:nvSpPr>
        <p:spPr/>
        <p:txBody>
          <a:bodyPr/>
          <a:lstStyle/>
          <a:p>
            <a:fld id="{79764BB5-F92E-44CD-8307-F954615EDAEC}" type="slidenum">
              <a:rPr lang="th-TH" smtClean="0"/>
              <a:t>1</a:t>
            </a:fld>
            <a:endParaRPr lang="th-TH"/>
          </a:p>
        </p:txBody>
      </p:sp>
      <p:sp>
        <p:nvSpPr>
          <p:cNvPr id="11" name="TextBox 10">
            <a:extLst>
              <a:ext uri="{FF2B5EF4-FFF2-40B4-BE49-F238E27FC236}">
                <a16:creationId xmlns:a16="http://schemas.microsoft.com/office/drawing/2014/main" id="{3E1EC46C-D4DB-486A-BD86-CE90037111D0}"/>
              </a:ext>
            </a:extLst>
          </p:cNvPr>
          <p:cNvSpPr txBox="1"/>
          <p:nvPr/>
        </p:nvSpPr>
        <p:spPr>
          <a:xfrm>
            <a:off x="-45313" y="6608604"/>
            <a:ext cx="3654275" cy="246221"/>
          </a:xfrm>
          <a:prstGeom prst="rect">
            <a:avLst/>
          </a:prstGeom>
          <a:noFill/>
        </p:spPr>
        <p:txBody>
          <a:bodyPr wrap="square">
            <a:spAutoFit/>
          </a:bodyPr>
          <a:lstStyle/>
          <a:p>
            <a:r>
              <a:rPr lang="da-DK" sz="1000" dirty="0"/>
              <a:t>(Gorbalenya et al., 2020; Zheng, 2020; P. Zhou et al., 2020)</a:t>
            </a:r>
            <a:endParaRPr lang="th-TH" sz="1000" dirty="0"/>
          </a:p>
        </p:txBody>
      </p:sp>
      <p:grpSp>
        <p:nvGrpSpPr>
          <p:cNvPr id="5" name="Group 4">
            <a:extLst>
              <a:ext uri="{FF2B5EF4-FFF2-40B4-BE49-F238E27FC236}">
                <a16:creationId xmlns:a16="http://schemas.microsoft.com/office/drawing/2014/main" id="{06BDA9F2-9F9A-C52D-4291-DDD87FDF560D}"/>
              </a:ext>
            </a:extLst>
          </p:cNvPr>
          <p:cNvGrpSpPr/>
          <p:nvPr/>
        </p:nvGrpSpPr>
        <p:grpSpPr>
          <a:xfrm>
            <a:off x="5359940" y="1535703"/>
            <a:ext cx="6433861" cy="1191815"/>
            <a:chOff x="5359940" y="1535703"/>
            <a:chExt cx="6433861" cy="1191815"/>
          </a:xfrm>
        </p:grpSpPr>
        <p:sp>
          <p:nvSpPr>
            <p:cNvPr id="13" name="TextBox 12">
              <a:extLst>
                <a:ext uri="{FF2B5EF4-FFF2-40B4-BE49-F238E27FC236}">
                  <a16:creationId xmlns:a16="http://schemas.microsoft.com/office/drawing/2014/main" id="{F0F9E316-6552-45D8-9539-6F9038C6BE20}"/>
                </a:ext>
              </a:extLst>
            </p:cNvPr>
            <p:cNvSpPr txBox="1"/>
            <p:nvPr/>
          </p:nvSpPr>
          <p:spPr>
            <a:xfrm>
              <a:off x="6653718" y="1535703"/>
              <a:ext cx="5140083" cy="919401"/>
            </a:xfrm>
            <a:prstGeom prst="roundRect">
              <a:avLst/>
            </a:prstGeom>
            <a:solidFill>
              <a:schemeClr val="accent6">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marL="171450" indent="-171450">
                <a:buFont typeface="Arial" panose="020B0604020202020204" pitchFamily="34" charset="0"/>
                <a:buChar char="•"/>
              </a:pPr>
              <a:r>
                <a:rPr lang="en-US" sz="1600" dirty="0">
                  <a:solidFill>
                    <a:schemeClr val="tx1"/>
                  </a:solidFill>
                </a:rPr>
                <a:t>SARS-CoV-2 is a causative pathogen of </a:t>
              </a:r>
              <a:r>
                <a:rPr lang="en-US" sz="1600" b="1" dirty="0">
                  <a:solidFill>
                    <a:schemeClr val="tx1"/>
                  </a:solidFill>
                </a:rPr>
                <a:t>coronavirus disease 2019 (COVID-19)</a:t>
              </a:r>
              <a:r>
                <a:rPr lang="en-US" sz="1600" dirty="0">
                  <a:solidFill>
                    <a:schemeClr val="tx1"/>
                  </a:solidFill>
                </a:rPr>
                <a:t>. </a:t>
              </a:r>
            </a:p>
            <a:p>
              <a:pPr marL="171450" indent="-171450">
                <a:buFont typeface="Arial" panose="020B0604020202020204" pitchFamily="34" charset="0"/>
                <a:buChar char="•"/>
              </a:pPr>
              <a:r>
                <a:rPr lang="en-US" sz="1600" dirty="0">
                  <a:solidFill>
                    <a:schemeClr val="tx1"/>
                  </a:solidFill>
                </a:rPr>
                <a:t>It was first identified in Dec 2019 in Wuhan, China. </a:t>
              </a:r>
            </a:p>
          </p:txBody>
        </p:sp>
        <p:cxnSp>
          <p:nvCxnSpPr>
            <p:cNvPr id="6" name="Connector: Elbow 5">
              <a:extLst>
                <a:ext uri="{FF2B5EF4-FFF2-40B4-BE49-F238E27FC236}">
                  <a16:creationId xmlns:a16="http://schemas.microsoft.com/office/drawing/2014/main" id="{CEDE6381-0D34-934B-7FC2-C00DEDE0252E}"/>
                </a:ext>
              </a:extLst>
            </p:cNvPr>
            <p:cNvCxnSpPr>
              <a:stCxn id="13" idx="1"/>
            </p:cNvCxnSpPr>
            <p:nvPr/>
          </p:nvCxnSpPr>
          <p:spPr>
            <a:xfrm rot="10800000" flipV="1">
              <a:off x="5359940" y="1995403"/>
              <a:ext cx="1293778" cy="732115"/>
            </a:xfrm>
            <a:prstGeom prst="bentConnector3">
              <a:avLst/>
            </a:prstGeom>
            <a:ln w="19050">
              <a:headEnd type="none"/>
              <a:tailEnd type="oval"/>
            </a:ln>
          </p:spPr>
          <p:style>
            <a:lnRef idx="1">
              <a:schemeClr val="accent6"/>
            </a:lnRef>
            <a:fillRef idx="0">
              <a:schemeClr val="accent6"/>
            </a:fillRef>
            <a:effectRef idx="0">
              <a:schemeClr val="accent6"/>
            </a:effectRef>
            <a:fontRef idx="minor">
              <a:schemeClr val="tx1"/>
            </a:fontRef>
          </p:style>
        </p:cxnSp>
      </p:grpSp>
      <p:grpSp>
        <p:nvGrpSpPr>
          <p:cNvPr id="7" name="Group 6">
            <a:extLst>
              <a:ext uri="{FF2B5EF4-FFF2-40B4-BE49-F238E27FC236}">
                <a16:creationId xmlns:a16="http://schemas.microsoft.com/office/drawing/2014/main" id="{2FE62B27-1E98-FC41-84F9-42BCE37E3527}"/>
              </a:ext>
            </a:extLst>
          </p:cNvPr>
          <p:cNvGrpSpPr/>
          <p:nvPr/>
        </p:nvGrpSpPr>
        <p:grpSpPr>
          <a:xfrm>
            <a:off x="5359940" y="3009758"/>
            <a:ext cx="6433861" cy="1191816"/>
            <a:chOff x="5359940" y="3238833"/>
            <a:chExt cx="6433861" cy="1191816"/>
          </a:xfrm>
        </p:grpSpPr>
        <p:sp>
          <p:nvSpPr>
            <p:cNvPr id="14" name="TextBox 13">
              <a:extLst>
                <a:ext uri="{FF2B5EF4-FFF2-40B4-BE49-F238E27FC236}">
                  <a16:creationId xmlns:a16="http://schemas.microsoft.com/office/drawing/2014/main" id="{7F92DB20-DBD9-A7ED-E27F-B575F7049878}"/>
                </a:ext>
              </a:extLst>
            </p:cNvPr>
            <p:cNvSpPr txBox="1"/>
            <p:nvPr/>
          </p:nvSpPr>
          <p:spPr>
            <a:xfrm>
              <a:off x="6653717" y="3238833"/>
              <a:ext cx="5140084" cy="1191816"/>
            </a:xfrm>
            <a:prstGeom prst="roundRect">
              <a:avLst/>
            </a:prstGeom>
            <a:solidFill>
              <a:schemeClr val="accent6">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marL="171450" indent="-171450">
                <a:buFont typeface="Arial" panose="020B0604020202020204" pitchFamily="34" charset="0"/>
                <a:buChar char="•"/>
              </a:pPr>
              <a:r>
                <a:rPr lang="en-US" sz="1600" dirty="0">
                  <a:solidFill>
                    <a:schemeClr val="tx1"/>
                  </a:solidFill>
                </a:rPr>
                <a:t>The virus belongs to </a:t>
              </a:r>
              <a:r>
                <a:rPr lang="en-US" sz="1600" dirty="0" err="1">
                  <a:solidFill>
                    <a:schemeClr val="tx1"/>
                  </a:solidFill>
                </a:rPr>
                <a:t>betacoronavirus</a:t>
              </a:r>
              <a:r>
                <a:rPr lang="en-US" sz="1600" dirty="0">
                  <a:solidFill>
                    <a:schemeClr val="tx1"/>
                  </a:solidFill>
                </a:rPr>
                <a:t> genus. It has a large and rough spherical envelope (100-120 nm), which contains linear positive-sense single-stranded RNA (+</a:t>
              </a:r>
              <a:r>
                <a:rPr lang="en-US" sz="1600" dirty="0" err="1">
                  <a:solidFill>
                    <a:schemeClr val="tx1"/>
                  </a:solidFill>
                </a:rPr>
                <a:t>ssRNA</a:t>
              </a:r>
              <a:r>
                <a:rPr lang="en-US" sz="1600" dirty="0">
                  <a:solidFill>
                    <a:schemeClr val="tx1"/>
                  </a:solidFill>
                </a:rPr>
                <a:t>) (ca. 30 kb).</a:t>
              </a:r>
            </a:p>
          </p:txBody>
        </p:sp>
        <p:cxnSp>
          <p:nvCxnSpPr>
            <p:cNvPr id="16" name="Straight Arrow Connector 15">
              <a:extLst>
                <a:ext uri="{FF2B5EF4-FFF2-40B4-BE49-F238E27FC236}">
                  <a16:creationId xmlns:a16="http://schemas.microsoft.com/office/drawing/2014/main" id="{48EF7D17-45D4-DF95-2842-C2A004978189}"/>
                </a:ext>
              </a:extLst>
            </p:cNvPr>
            <p:cNvCxnSpPr>
              <a:cxnSpLocks/>
              <a:stCxn id="14" idx="1"/>
            </p:cNvCxnSpPr>
            <p:nvPr/>
          </p:nvCxnSpPr>
          <p:spPr>
            <a:xfrm flipH="1">
              <a:off x="5359940" y="3834741"/>
              <a:ext cx="1293777" cy="0"/>
            </a:xfrm>
            <a:prstGeom prst="straightConnector1">
              <a:avLst/>
            </a:prstGeom>
            <a:ln w="19050">
              <a:tailEnd type="oval"/>
            </a:ln>
          </p:spPr>
          <p:style>
            <a:lnRef idx="1">
              <a:schemeClr val="accent6"/>
            </a:lnRef>
            <a:fillRef idx="0">
              <a:schemeClr val="accent6"/>
            </a:fillRef>
            <a:effectRef idx="0">
              <a:schemeClr val="accent6"/>
            </a:effectRef>
            <a:fontRef idx="minor">
              <a:schemeClr val="tx1"/>
            </a:fontRef>
          </p:style>
        </p:cxnSp>
      </p:grpSp>
      <p:grpSp>
        <p:nvGrpSpPr>
          <p:cNvPr id="8" name="Group 7">
            <a:extLst>
              <a:ext uri="{FF2B5EF4-FFF2-40B4-BE49-F238E27FC236}">
                <a16:creationId xmlns:a16="http://schemas.microsoft.com/office/drawing/2014/main" id="{BF313968-92B4-02CF-34EB-EA15365155BB}"/>
              </a:ext>
            </a:extLst>
          </p:cNvPr>
          <p:cNvGrpSpPr/>
          <p:nvPr/>
        </p:nvGrpSpPr>
        <p:grpSpPr>
          <a:xfrm>
            <a:off x="4304089" y="4588935"/>
            <a:ext cx="7489712" cy="1191816"/>
            <a:chOff x="4304089" y="5028644"/>
            <a:chExt cx="7489712" cy="1191816"/>
          </a:xfrm>
        </p:grpSpPr>
        <p:sp>
          <p:nvSpPr>
            <p:cNvPr id="18" name="TextBox 17">
              <a:extLst>
                <a:ext uri="{FF2B5EF4-FFF2-40B4-BE49-F238E27FC236}">
                  <a16:creationId xmlns:a16="http://schemas.microsoft.com/office/drawing/2014/main" id="{FDDDA175-7E10-4ACB-A3EC-0A5A9091BFC5}"/>
                </a:ext>
              </a:extLst>
            </p:cNvPr>
            <p:cNvSpPr txBox="1"/>
            <p:nvPr/>
          </p:nvSpPr>
          <p:spPr>
            <a:xfrm>
              <a:off x="6653717" y="5301059"/>
              <a:ext cx="5140084" cy="919401"/>
            </a:xfrm>
            <a:prstGeom prst="roundRect">
              <a:avLst/>
            </a:prstGeom>
            <a:solidFill>
              <a:schemeClr val="accent6">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marL="171450" indent="-171450">
                <a:buFont typeface="Arial" panose="020B0604020202020204" pitchFamily="34" charset="0"/>
                <a:buChar char="•"/>
              </a:pPr>
              <a:r>
                <a:rPr lang="en-US" sz="1600" dirty="0">
                  <a:solidFill>
                    <a:schemeClr val="tx1"/>
                  </a:solidFill>
                </a:rPr>
                <a:t>SARS-CoV-2 has four structural proteins: envelope (E), spike glycoprotein (S), membrane (M), and nucleocapsid (N).</a:t>
              </a:r>
            </a:p>
          </p:txBody>
        </p:sp>
        <p:cxnSp>
          <p:nvCxnSpPr>
            <p:cNvPr id="19" name="Connector: Elbow 18">
              <a:extLst>
                <a:ext uri="{FF2B5EF4-FFF2-40B4-BE49-F238E27FC236}">
                  <a16:creationId xmlns:a16="http://schemas.microsoft.com/office/drawing/2014/main" id="{FF770632-42E0-A062-1D75-E957ACF069CD}"/>
                </a:ext>
              </a:extLst>
            </p:cNvPr>
            <p:cNvCxnSpPr>
              <a:cxnSpLocks/>
              <a:stCxn id="18" idx="1"/>
            </p:cNvCxnSpPr>
            <p:nvPr/>
          </p:nvCxnSpPr>
          <p:spPr>
            <a:xfrm rot="10800000">
              <a:off x="4304089" y="5028644"/>
              <a:ext cx="2349629" cy="732116"/>
            </a:xfrm>
            <a:prstGeom prst="bentConnector3">
              <a:avLst>
                <a:gd name="adj1" fmla="val 50000"/>
              </a:avLst>
            </a:prstGeom>
            <a:ln w="19050">
              <a:tailEnd type="oval"/>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1028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2"/>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a:bodyPr>
          <a:lstStyle/>
          <a:p>
            <a:pPr algn="ctr"/>
            <a:r>
              <a:rPr lang="en-US" sz="3200" b="1" dirty="0"/>
              <a:t>References</a:t>
            </a:r>
            <a:endParaRPr lang="th-TH" sz="3200" b="1" dirty="0"/>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19</a:t>
            </a:fld>
            <a:endParaRPr lang="th-TH"/>
          </a:p>
        </p:txBody>
      </p:sp>
      <p:sp>
        <p:nvSpPr>
          <p:cNvPr id="6" name="TextBox 5">
            <a:extLst>
              <a:ext uri="{FF2B5EF4-FFF2-40B4-BE49-F238E27FC236}">
                <a16:creationId xmlns:a16="http://schemas.microsoft.com/office/drawing/2014/main" id="{9D171AFF-98AF-4427-8B4D-867D52692094}"/>
              </a:ext>
            </a:extLst>
          </p:cNvPr>
          <p:cNvSpPr txBox="1"/>
          <p:nvPr/>
        </p:nvSpPr>
        <p:spPr>
          <a:xfrm>
            <a:off x="176645" y="1070264"/>
            <a:ext cx="11752119" cy="5403980"/>
          </a:xfrm>
          <a:prstGeom prst="rect">
            <a:avLst/>
          </a:prstGeom>
          <a:noFill/>
        </p:spPr>
        <p:txBody>
          <a:bodyPr wrap="square">
            <a:spAutoFit/>
          </a:bodyPr>
          <a:lstStyle/>
          <a:p>
            <a:pPr marL="342900" indent="-342900">
              <a:lnSpc>
                <a:spcPct val="107000"/>
              </a:lnSpc>
              <a:spcAft>
                <a:spcPts val="800"/>
              </a:spcAft>
              <a:buFont typeface="+mj-lt"/>
              <a:buAutoNum type="arabicPeriod"/>
            </a:pPr>
            <a:r>
              <a:rPr lang="en-US" sz="1400" dirty="0">
                <a:effectLst/>
                <a:latin typeface="Arial" panose="020B0604020202020204" pitchFamily="34" charset="0"/>
                <a:ea typeface="Calibri" panose="020F0502020204030204" pitchFamily="34" charset="0"/>
                <a:cs typeface="Arial" panose="020B0604020202020204" pitchFamily="34" charset="0"/>
              </a:rPr>
              <a:t>Amaral, M., </a:t>
            </a:r>
            <a:r>
              <a:rPr lang="en-US" sz="1400" dirty="0" err="1">
                <a:effectLst/>
                <a:latin typeface="Arial" panose="020B0604020202020204" pitchFamily="34" charset="0"/>
                <a:ea typeface="Calibri" panose="020F0502020204030204" pitchFamily="34" charset="0"/>
                <a:cs typeface="Arial" panose="020B0604020202020204" pitchFamily="34" charset="0"/>
              </a:rPr>
              <a:t>Kokh</a:t>
            </a:r>
            <a:r>
              <a:rPr lang="en-US" sz="1400" dirty="0">
                <a:effectLst/>
                <a:latin typeface="Arial" panose="020B0604020202020204" pitchFamily="34" charset="0"/>
                <a:ea typeface="Calibri" panose="020F0502020204030204" pitchFamily="34" charset="0"/>
                <a:cs typeface="Arial" panose="020B0604020202020204" pitchFamily="34" charset="0"/>
              </a:rPr>
              <a:t>, D. B., </a:t>
            </a:r>
            <a:r>
              <a:rPr lang="en-US" sz="1400" dirty="0" err="1">
                <a:effectLst/>
                <a:latin typeface="Arial" panose="020B0604020202020204" pitchFamily="34" charset="0"/>
                <a:ea typeface="Calibri" panose="020F0502020204030204" pitchFamily="34" charset="0"/>
                <a:cs typeface="Arial" panose="020B0604020202020204" pitchFamily="34" charset="0"/>
              </a:rPr>
              <a:t>Bomke</a:t>
            </a:r>
            <a:r>
              <a:rPr lang="en-US" sz="1400" dirty="0">
                <a:effectLst/>
                <a:latin typeface="Arial" panose="020B0604020202020204" pitchFamily="34" charset="0"/>
                <a:ea typeface="Calibri" panose="020F0502020204030204" pitchFamily="34" charset="0"/>
                <a:cs typeface="Arial" panose="020B0604020202020204" pitchFamily="34" charset="0"/>
              </a:rPr>
              <a:t>, J., Wegener, A., </a:t>
            </a:r>
            <a:r>
              <a:rPr lang="en-US" sz="1400" dirty="0" err="1">
                <a:effectLst/>
                <a:latin typeface="Arial" panose="020B0604020202020204" pitchFamily="34" charset="0"/>
                <a:ea typeface="Calibri" panose="020F0502020204030204" pitchFamily="34" charset="0"/>
                <a:cs typeface="Arial" panose="020B0604020202020204" pitchFamily="34" charset="0"/>
              </a:rPr>
              <a:t>Buchstaller</a:t>
            </a:r>
            <a:r>
              <a:rPr lang="en-US" sz="1400" dirty="0">
                <a:effectLst/>
                <a:latin typeface="Arial" panose="020B0604020202020204" pitchFamily="34" charset="0"/>
                <a:ea typeface="Calibri" panose="020F0502020204030204" pitchFamily="34" charset="0"/>
                <a:cs typeface="Arial" panose="020B0604020202020204" pitchFamily="34" charset="0"/>
              </a:rPr>
              <a:t>, H. P., </a:t>
            </a:r>
            <a:r>
              <a:rPr lang="en-US" sz="1400" dirty="0" err="1">
                <a:effectLst/>
                <a:latin typeface="Arial" panose="020B0604020202020204" pitchFamily="34" charset="0"/>
                <a:ea typeface="Calibri" panose="020F0502020204030204" pitchFamily="34" charset="0"/>
                <a:cs typeface="Arial" panose="020B0604020202020204" pitchFamily="34" charset="0"/>
              </a:rPr>
              <a:t>Eggenweiler</a:t>
            </a:r>
            <a:r>
              <a:rPr lang="en-US" sz="1400" dirty="0">
                <a:effectLst/>
                <a:latin typeface="Arial" panose="020B0604020202020204" pitchFamily="34" charset="0"/>
                <a:ea typeface="Calibri" panose="020F0502020204030204" pitchFamily="34" charset="0"/>
                <a:cs typeface="Arial" panose="020B0604020202020204" pitchFamily="34" charset="0"/>
              </a:rPr>
              <a:t>, H. M., Matias, P., </a:t>
            </a:r>
            <a:r>
              <a:rPr lang="en-US" sz="1400" dirty="0" err="1">
                <a:effectLst/>
                <a:latin typeface="Arial" panose="020B0604020202020204" pitchFamily="34" charset="0"/>
                <a:ea typeface="Calibri" panose="020F0502020204030204" pitchFamily="34" charset="0"/>
                <a:cs typeface="Arial" panose="020B0604020202020204" pitchFamily="34" charset="0"/>
              </a:rPr>
              <a:t>Sirrenberg</a:t>
            </a:r>
            <a:r>
              <a:rPr lang="en-US" sz="1400" dirty="0">
                <a:effectLst/>
                <a:latin typeface="Arial" panose="020B0604020202020204" pitchFamily="34" charset="0"/>
                <a:ea typeface="Calibri" panose="020F0502020204030204" pitchFamily="34" charset="0"/>
                <a:cs typeface="Arial" panose="020B0604020202020204" pitchFamily="34" charset="0"/>
              </a:rPr>
              <a:t>, C., Wade, R. C., &amp; </a:t>
            </a:r>
            <a:r>
              <a:rPr lang="en-US" sz="1400" dirty="0" err="1">
                <a:effectLst/>
                <a:latin typeface="Arial" panose="020B0604020202020204" pitchFamily="34" charset="0"/>
                <a:ea typeface="Calibri" panose="020F0502020204030204" pitchFamily="34" charset="0"/>
                <a:cs typeface="Arial" panose="020B0604020202020204" pitchFamily="34" charset="0"/>
              </a:rPr>
              <a:t>Frech</a:t>
            </a:r>
            <a:r>
              <a:rPr lang="en-US" sz="1400" dirty="0">
                <a:effectLst/>
                <a:latin typeface="Arial" panose="020B0604020202020204" pitchFamily="34" charset="0"/>
                <a:ea typeface="Calibri" panose="020F0502020204030204" pitchFamily="34" charset="0"/>
                <a:cs typeface="Arial" panose="020B0604020202020204" pitchFamily="34" charset="0"/>
              </a:rPr>
              <a:t>, M. (2017). Protein conformational flexibility modulates kinetics and thermodynamics of drug binding. </a:t>
            </a:r>
            <a:r>
              <a:rPr lang="en-US" sz="1400" i="1" dirty="0">
                <a:effectLst/>
                <a:latin typeface="Arial" panose="020B0604020202020204" pitchFamily="34" charset="0"/>
                <a:ea typeface="Calibri" panose="020F0502020204030204" pitchFamily="34" charset="0"/>
                <a:cs typeface="Arial" panose="020B0604020202020204" pitchFamily="34" charset="0"/>
              </a:rPr>
              <a:t>Nature Communications</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8</a:t>
            </a:r>
            <a:r>
              <a:rPr lang="en-US" sz="1400" dirty="0">
                <a:effectLst/>
                <a:latin typeface="Arial" panose="020B0604020202020204" pitchFamily="34" charset="0"/>
                <a:ea typeface="Calibri" panose="020F0502020204030204" pitchFamily="34" charset="0"/>
                <a:cs typeface="Arial" panose="020B0604020202020204" pitchFamily="34" charset="0"/>
              </a:rPr>
              <a:t>(1). https://doi.org/10.1038/s41467-017-02258-w</a:t>
            </a:r>
          </a:p>
          <a:p>
            <a:pPr marL="342900" indent="-342900">
              <a:lnSpc>
                <a:spcPct val="107000"/>
              </a:lnSpc>
              <a:spcAft>
                <a:spcPts val="800"/>
              </a:spcAft>
              <a:buFont typeface="+mj-lt"/>
              <a:buAutoNum type="arabicPeriod"/>
            </a:pPr>
            <a:r>
              <a:rPr lang="en-US" sz="1400" dirty="0" err="1">
                <a:effectLst/>
                <a:latin typeface="Arial" panose="020B0604020202020204" pitchFamily="34" charset="0"/>
                <a:ea typeface="Calibri" panose="020F0502020204030204" pitchFamily="34" charset="0"/>
                <a:cs typeface="Arial" panose="020B0604020202020204" pitchFamily="34" charset="0"/>
              </a:rPr>
              <a:t>Capriotti</a:t>
            </a:r>
            <a:r>
              <a:rPr lang="en-US" sz="1400" dirty="0">
                <a:effectLst/>
                <a:latin typeface="Arial" panose="020B0604020202020204" pitchFamily="34" charset="0"/>
                <a:ea typeface="Calibri" panose="020F0502020204030204" pitchFamily="34" charset="0"/>
                <a:cs typeface="Arial" panose="020B0604020202020204" pitchFamily="34" charset="0"/>
              </a:rPr>
              <a:t>, E., </a:t>
            </a:r>
            <a:r>
              <a:rPr lang="en-US" sz="1400" dirty="0" err="1">
                <a:effectLst/>
                <a:latin typeface="Arial" panose="020B0604020202020204" pitchFamily="34" charset="0"/>
                <a:ea typeface="Calibri" panose="020F0502020204030204" pitchFamily="34" charset="0"/>
                <a:cs typeface="Arial" panose="020B0604020202020204" pitchFamily="34" charset="0"/>
              </a:rPr>
              <a:t>Fariselli</a:t>
            </a:r>
            <a:r>
              <a:rPr lang="en-US" sz="1400" dirty="0">
                <a:effectLst/>
                <a:latin typeface="Arial" panose="020B0604020202020204" pitchFamily="34" charset="0"/>
                <a:ea typeface="Calibri" panose="020F0502020204030204" pitchFamily="34" charset="0"/>
                <a:cs typeface="Arial" panose="020B0604020202020204" pitchFamily="34" charset="0"/>
              </a:rPr>
              <a:t>, P., Rossi, I., &amp; </a:t>
            </a:r>
            <a:r>
              <a:rPr lang="en-US" sz="1400" dirty="0" err="1">
                <a:effectLst/>
                <a:latin typeface="Arial" panose="020B0604020202020204" pitchFamily="34" charset="0"/>
                <a:ea typeface="Calibri" panose="020F0502020204030204" pitchFamily="34" charset="0"/>
                <a:cs typeface="Arial" panose="020B0604020202020204" pitchFamily="34" charset="0"/>
              </a:rPr>
              <a:t>Casadio</a:t>
            </a:r>
            <a:r>
              <a:rPr lang="en-US" sz="1400" dirty="0">
                <a:effectLst/>
                <a:latin typeface="Arial" panose="020B0604020202020204" pitchFamily="34" charset="0"/>
                <a:ea typeface="Calibri" panose="020F0502020204030204" pitchFamily="34" charset="0"/>
                <a:cs typeface="Arial" panose="020B0604020202020204" pitchFamily="34" charset="0"/>
              </a:rPr>
              <a:t>, R. (2008). A three-state prediction of single point mutations on protein stability changes. </a:t>
            </a:r>
            <a:r>
              <a:rPr lang="en-US" sz="1400" i="1" dirty="0">
                <a:effectLst/>
                <a:latin typeface="Arial" panose="020B0604020202020204" pitchFamily="34" charset="0"/>
                <a:ea typeface="Calibri" panose="020F0502020204030204" pitchFamily="34" charset="0"/>
                <a:cs typeface="Arial" panose="020B0604020202020204" pitchFamily="34" charset="0"/>
              </a:rPr>
              <a:t>BMC Bioinformatics</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9</a:t>
            </a:r>
            <a:r>
              <a:rPr lang="en-US" sz="1400" dirty="0">
                <a:effectLst/>
                <a:latin typeface="Arial" panose="020B0604020202020204" pitchFamily="34" charset="0"/>
                <a:ea typeface="Calibri" panose="020F0502020204030204" pitchFamily="34" charset="0"/>
                <a:cs typeface="Arial" panose="020B0604020202020204" pitchFamily="34" charset="0"/>
              </a:rPr>
              <a:t>(SUPPL. 2), 1–9. https://doi.org/10.1186/1471-2105-9-S2-S6</a:t>
            </a:r>
          </a:p>
          <a:p>
            <a:pPr marL="342900" indent="-342900">
              <a:lnSpc>
                <a:spcPct val="107000"/>
              </a:lnSpc>
              <a:spcAft>
                <a:spcPts val="800"/>
              </a:spcAft>
              <a:buFont typeface="+mj-lt"/>
              <a:buAutoNum type="arabicPeriod"/>
            </a:pPr>
            <a:r>
              <a:rPr lang="en-US" sz="1400" dirty="0">
                <a:effectLst/>
                <a:latin typeface="Arial" panose="020B0604020202020204" pitchFamily="34" charset="0"/>
                <a:ea typeface="Calibri" panose="020F0502020204030204" pitchFamily="34" charset="0"/>
                <a:cs typeface="Arial" panose="020B0604020202020204" pitchFamily="34" charset="0"/>
              </a:rPr>
              <a:t>Choi, S. B., Yap, B. K., Choong, Y. S., &amp; Wahab, H. (2018). Molecular dynamics simulations in drug discovery. </a:t>
            </a:r>
            <a:r>
              <a:rPr lang="en-US" sz="1400" i="1" dirty="0">
                <a:effectLst/>
                <a:latin typeface="Arial" panose="020B0604020202020204" pitchFamily="34" charset="0"/>
                <a:ea typeface="Calibri" panose="020F0502020204030204" pitchFamily="34" charset="0"/>
                <a:cs typeface="Arial" panose="020B0604020202020204" pitchFamily="34" charset="0"/>
              </a:rPr>
              <a:t>Encyclopedia of Bioinformatics and Computational Biology: ABC of Bioinformatics</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1</a:t>
            </a:r>
            <a:r>
              <a:rPr lang="en-US" sz="1400" dirty="0">
                <a:effectLst/>
                <a:latin typeface="Arial" panose="020B0604020202020204" pitchFamily="34" charset="0"/>
                <a:ea typeface="Calibri" panose="020F0502020204030204" pitchFamily="34" charset="0"/>
                <a:cs typeface="Arial" panose="020B0604020202020204" pitchFamily="34" charset="0"/>
              </a:rPr>
              <a:t>–</a:t>
            </a:r>
            <a:r>
              <a:rPr lang="en-US" sz="1400" i="1" dirty="0">
                <a:effectLst/>
                <a:latin typeface="Arial" panose="020B0604020202020204" pitchFamily="34" charset="0"/>
                <a:ea typeface="Calibri" panose="020F0502020204030204" pitchFamily="34" charset="0"/>
                <a:cs typeface="Arial" panose="020B0604020202020204" pitchFamily="34" charset="0"/>
              </a:rPr>
              <a:t>3</a:t>
            </a:r>
            <a:r>
              <a:rPr lang="en-US" sz="1400" dirty="0">
                <a:effectLst/>
                <a:latin typeface="Arial" panose="020B0604020202020204" pitchFamily="34" charset="0"/>
                <a:ea typeface="Calibri" panose="020F0502020204030204" pitchFamily="34" charset="0"/>
                <a:cs typeface="Arial" panose="020B0604020202020204" pitchFamily="34" charset="0"/>
              </a:rPr>
              <a:t>, 652–665. https://doi.org/10.1016/B978-0-12-809633-8.20154-4</a:t>
            </a:r>
          </a:p>
          <a:p>
            <a:pPr marL="342900" indent="-342900">
              <a:lnSpc>
                <a:spcPct val="107000"/>
              </a:lnSpc>
              <a:spcAft>
                <a:spcPts val="800"/>
              </a:spcAft>
              <a:buFont typeface="+mj-lt"/>
              <a:buAutoNum type="arabicPeriod"/>
            </a:pPr>
            <a:r>
              <a:rPr lang="en-US" sz="1400" dirty="0" err="1">
                <a:effectLst/>
                <a:latin typeface="Arial" panose="020B0604020202020204" pitchFamily="34" charset="0"/>
                <a:ea typeface="Calibri" panose="020F0502020204030204" pitchFamily="34" charset="0"/>
                <a:cs typeface="Arial" panose="020B0604020202020204" pitchFamily="34" charset="0"/>
              </a:rPr>
              <a:t>Decherchi</a:t>
            </a:r>
            <a:r>
              <a:rPr lang="en-US" sz="1400" dirty="0">
                <a:effectLst/>
                <a:latin typeface="Arial" panose="020B0604020202020204" pitchFamily="34" charset="0"/>
                <a:ea typeface="Calibri" panose="020F0502020204030204" pitchFamily="34" charset="0"/>
                <a:cs typeface="Arial" panose="020B0604020202020204" pitchFamily="34" charset="0"/>
              </a:rPr>
              <a:t>, S., &amp; Cavalli, A. (2020). Thermodynamics and Kinetics of Drug-Target Binding by Molecular Simulation. </a:t>
            </a:r>
            <a:r>
              <a:rPr lang="en-US" sz="1400" i="1" dirty="0">
                <a:effectLst/>
                <a:latin typeface="Arial" panose="020B0604020202020204" pitchFamily="34" charset="0"/>
                <a:ea typeface="Calibri" panose="020F0502020204030204" pitchFamily="34" charset="0"/>
                <a:cs typeface="Arial" panose="020B0604020202020204" pitchFamily="34" charset="0"/>
              </a:rPr>
              <a:t>Chemical Reviews</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120</a:t>
            </a:r>
            <a:r>
              <a:rPr lang="en-US" sz="1400" dirty="0">
                <a:effectLst/>
                <a:latin typeface="Arial" panose="020B0604020202020204" pitchFamily="34" charset="0"/>
                <a:ea typeface="Calibri" panose="020F0502020204030204" pitchFamily="34" charset="0"/>
                <a:cs typeface="Arial" panose="020B0604020202020204" pitchFamily="34" charset="0"/>
              </a:rPr>
              <a:t>(23), 12788–12833. https://doi.org/10.1021/acs.chemrev.0c00534</a:t>
            </a:r>
          </a:p>
          <a:p>
            <a:pPr marL="342900" indent="-342900">
              <a:lnSpc>
                <a:spcPct val="107000"/>
              </a:lnSpc>
              <a:spcAft>
                <a:spcPts val="800"/>
              </a:spcAft>
              <a:buFont typeface="+mj-lt"/>
              <a:buAutoNum type="arabicPeriod"/>
            </a:pPr>
            <a:r>
              <a:rPr lang="en-US" sz="1400" dirty="0" err="1">
                <a:effectLst/>
                <a:latin typeface="Arial" panose="020B0604020202020204" pitchFamily="34" charset="0"/>
                <a:ea typeface="Calibri" panose="020F0502020204030204" pitchFamily="34" charset="0"/>
                <a:cs typeface="Arial" panose="020B0604020202020204" pitchFamily="34" charset="0"/>
              </a:rPr>
              <a:t>Fuglebakk</a:t>
            </a:r>
            <a:r>
              <a:rPr lang="en-US" sz="1400" dirty="0">
                <a:effectLst/>
                <a:latin typeface="Arial" panose="020B0604020202020204" pitchFamily="34" charset="0"/>
                <a:ea typeface="Calibri" panose="020F0502020204030204" pitchFamily="34" charset="0"/>
                <a:cs typeface="Arial" panose="020B0604020202020204" pitchFamily="34" charset="0"/>
              </a:rPr>
              <a:t>, E., </a:t>
            </a:r>
            <a:r>
              <a:rPr lang="en-US" sz="1400" dirty="0" err="1">
                <a:effectLst/>
                <a:latin typeface="Arial" panose="020B0604020202020204" pitchFamily="34" charset="0"/>
                <a:ea typeface="Calibri" panose="020F0502020204030204" pitchFamily="34" charset="0"/>
                <a:cs typeface="Arial" panose="020B0604020202020204" pitchFamily="34" charset="0"/>
              </a:rPr>
              <a:t>Echave</a:t>
            </a:r>
            <a:r>
              <a:rPr lang="en-US" sz="1400" dirty="0">
                <a:effectLst/>
                <a:latin typeface="Arial" panose="020B0604020202020204" pitchFamily="34" charset="0"/>
                <a:ea typeface="Calibri" panose="020F0502020204030204" pitchFamily="34" charset="0"/>
                <a:cs typeface="Arial" panose="020B0604020202020204" pitchFamily="34" charset="0"/>
              </a:rPr>
              <a:t>, J., &amp; Reuter, N. (2012). Measuring and comparing structural fluctuation patterns in large protein datasets. </a:t>
            </a:r>
            <a:r>
              <a:rPr lang="en-US" sz="1400" i="1" dirty="0">
                <a:effectLst/>
                <a:latin typeface="Arial" panose="020B0604020202020204" pitchFamily="34" charset="0"/>
                <a:ea typeface="Calibri" panose="020F0502020204030204" pitchFamily="34" charset="0"/>
                <a:cs typeface="Arial" panose="020B0604020202020204" pitchFamily="34" charset="0"/>
              </a:rPr>
              <a:t>Bioinformatics</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28</a:t>
            </a:r>
            <a:r>
              <a:rPr lang="en-US" sz="1400" dirty="0">
                <a:effectLst/>
                <a:latin typeface="Arial" panose="020B0604020202020204" pitchFamily="34" charset="0"/>
                <a:ea typeface="Calibri" panose="020F0502020204030204" pitchFamily="34" charset="0"/>
                <a:cs typeface="Arial" panose="020B0604020202020204" pitchFamily="34" charset="0"/>
              </a:rPr>
              <a:t>(19), 2431–2440. https://doi.org/10.1093/bioinformatics/bts445</a:t>
            </a:r>
          </a:p>
          <a:p>
            <a:pPr marL="342900" indent="-342900">
              <a:lnSpc>
                <a:spcPct val="107000"/>
              </a:lnSpc>
              <a:spcAft>
                <a:spcPts val="800"/>
              </a:spcAft>
              <a:buFont typeface="+mj-lt"/>
              <a:buAutoNum type="arabicPeriod"/>
            </a:pPr>
            <a:r>
              <a:rPr lang="en-US" sz="1400" dirty="0" err="1">
                <a:effectLst/>
                <a:latin typeface="Arial" panose="020B0604020202020204" pitchFamily="34" charset="0"/>
                <a:ea typeface="Calibri" panose="020F0502020204030204" pitchFamily="34" charset="0"/>
                <a:cs typeface="Arial" panose="020B0604020202020204" pitchFamily="34" charset="0"/>
              </a:rPr>
              <a:t>Genheden</a:t>
            </a:r>
            <a:r>
              <a:rPr lang="en-US" sz="1400" dirty="0">
                <a:effectLst/>
                <a:latin typeface="Arial" panose="020B0604020202020204" pitchFamily="34" charset="0"/>
                <a:ea typeface="Calibri" panose="020F0502020204030204" pitchFamily="34" charset="0"/>
                <a:cs typeface="Arial" panose="020B0604020202020204" pitchFamily="34" charset="0"/>
              </a:rPr>
              <a:t>, S., &amp; Ryde, U. (2015). The MM/PBSA and MM/GBSA methods to estimate ligand-binding affinities. </a:t>
            </a:r>
            <a:r>
              <a:rPr lang="en-US" sz="1400" i="1" dirty="0">
                <a:effectLst/>
                <a:latin typeface="Arial" panose="020B0604020202020204" pitchFamily="34" charset="0"/>
                <a:ea typeface="Calibri" panose="020F0502020204030204" pitchFamily="34" charset="0"/>
                <a:cs typeface="Arial" panose="020B0604020202020204" pitchFamily="34" charset="0"/>
              </a:rPr>
              <a:t>Expert Opinion on Drug Discovery</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10</a:t>
            </a:r>
            <a:r>
              <a:rPr lang="en-US" sz="1400" dirty="0">
                <a:effectLst/>
                <a:latin typeface="Arial" panose="020B0604020202020204" pitchFamily="34" charset="0"/>
                <a:ea typeface="Calibri" panose="020F0502020204030204" pitchFamily="34" charset="0"/>
                <a:cs typeface="Arial" panose="020B0604020202020204" pitchFamily="34" charset="0"/>
              </a:rPr>
              <a:t>(5), 449–461. https://doi.org/10.1517/17460441.2015.1032936</a:t>
            </a:r>
          </a:p>
          <a:p>
            <a:pPr marL="342900" indent="-342900">
              <a:lnSpc>
                <a:spcPct val="107000"/>
              </a:lnSpc>
              <a:spcAft>
                <a:spcPts val="800"/>
              </a:spcAft>
              <a:buFont typeface="+mj-lt"/>
              <a:buAutoNum type="arabicPeriod"/>
            </a:pPr>
            <a:r>
              <a:rPr lang="en-US" sz="1400" dirty="0" err="1">
                <a:effectLst/>
                <a:latin typeface="Arial" panose="020B0604020202020204" pitchFamily="34" charset="0"/>
                <a:ea typeface="Calibri" panose="020F0502020204030204" pitchFamily="34" charset="0"/>
                <a:cs typeface="Arial" panose="020B0604020202020204" pitchFamily="34" charset="0"/>
              </a:rPr>
              <a:t>Gorbalenya</a:t>
            </a:r>
            <a:r>
              <a:rPr lang="en-US" sz="1400" dirty="0">
                <a:effectLst/>
                <a:latin typeface="Arial" panose="020B0604020202020204" pitchFamily="34" charset="0"/>
                <a:ea typeface="Calibri" panose="020F0502020204030204" pitchFamily="34" charset="0"/>
                <a:cs typeface="Arial" panose="020B0604020202020204" pitchFamily="34" charset="0"/>
              </a:rPr>
              <a:t>, A. E., Baker, S. C., Baric, R. S., de Groot, R. J., </a:t>
            </a:r>
            <a:r>
              <a:rPr lang="en-US" sz="1400" dirty="0" err="1">
                <a:effectLst/>
                <a:latin typeface="Arial" panose="020B0604020202020204" pitchFamily="34" charset="0"/>
                <a:ea typeface="Calibri" panose="020F0502020204030204" pitchFamily="34" charset="0"/>
                <a:cs typeface="Arial" panose="020B0604020202020204" pitchFamily="34" charset="0"/>
              </a:rPr>
              <a:t>Drosten</a:t>
            </a:r>
            <a:r>
              <a:rPr lang="en-US" sz="1400" dirty="0">
                <a:effectLst/>
                <a:latin typeface="Arial" panose="020B0604020202020204" pitchFamily="34" charset="0"/>
                <a:ea typeface="Calibri" panose="020F0502020204030204" pitchFamily="34" charset="0"/>
                <a:cs typeface="Arial" panose="020B0604020202020204" pitchFamily="34" charset="0"/>
              </a:rPr>
              <a:t>, C., </a:t>
            </a:r>
            <a:r>
              <a:rPr lang="en-US" sz="1400" dirty="0" err="1">
                <a:effectLst/>
                <a:latin typeface="Arial" panose="020B0604020202020204" pitchFamily="34" charset="0"/>
                <a:ea typeface="Calibri" panose="020F0502020204030204" pitchFamily="34" charset="0"/>
                <a:cs typeface="Arial" panose="020B0604020202020204" pitchFamily="34" charset="0"/>
              </a:rPr>
              <a:t>Gulyaeva</a:t>
            </a:r>
            <a:r>
              <a:rPr lang="en-US" sz="1400" dirty="0">
                <a:effectLst/>
                <a:latin typeface="Arial" panose="020B0604020202020204" pitchFamily="34" charset="0"/>
                <a:ea typeface="Calibri" panose="020F0502020204030204" pitchFamily="34" charset="0"/>
                <a:cs typeface="Arial" panose="020B0604020202020204" pitchFamily="34" charset="0"/>
              </a:rPr>
              <a:t>, A. A., </a:t>
            </a:r>
            <a:r>
              <a:rPr lang="en-US" sz="1400" dirty="0" err="1">
                <a:effectLst/>
                <a:latin typeface="Arial" panose="020B0604020202020204" pitchFamily="34" charset="0"/>
                <a:ea typeface="Calibri" panose="020F0502020204030204" pitchFamily="34" charset="0"/>
                <a:cs typeface="Arial" panose="020B0604020202020204" pitchFamily="34" charset="0"/>
              </a:rPr>
              <a:t>Haagmans</a:t>
            </a:r>
            <a:r>
              <a:rPr lang="en-US" sz="1400" dirty="0">
                <a:effectLst/>
                <a:latin typeface="Arial" panose="020B0604020202020204" pitchFamily="34" charset="0"/>
                <a:ea typeface="Calibri" panose="020F0502020204030204" pitchFamily="34" charset="0"/>
                <a:cs typeface="Arial" panose="020B0604020202020204" pitchFamily="34" charset="0"/>
              </a:rPr>
              <a:t>, B. L., Lauber, C., </a:t>
            </a:r>
            <a:r>
              <a:rPr lang="en-US" sz="1400" dirty="0" err="1">
                <a:effectLst/>
                <a:latin typeface="Arial" panose="020B0604020202020204" pitchFamily="34" charset="0"/>
                <a:ea typeface="Calibri" panose="020F0502020204030204" pitchFamily="34" charset="0"/>
                <a:cs typeface="Arial" panose="020B0604020202020204" pitchFamily="34" charset="0"/>
              </a:rPr>
              <a:t>Leontovich</a:t>
            </a:r>
            <a:r>
              <a:rPr lang="en-US" sz="1400" dirty="0">
                <a:effectLst/>
                <a:latin typeface="Arial" panose="020B0604020202020204" pitchFamily="34" charset="0"/>
                <a:ea typeface="Calibri" panose="020F0502020204030204" pitchFamily="34" charset="0"/>
                <a:cs typeface="Arial" panose="020B0604020202020204" pitchFamily="34" charset="0"/>
              </a:rPr>
              <a:t>, A. M., Neuman, B. W., </a:t>
            </a:r>
            <a:r>
              <a:rPr lang="en-US" sz="1400" dirty="0" err="1">
                <a:effectLst/>
                <a:latin typeface="Arial" panose="020B0604020202020204" pitchFamily="34" charset="0"/>
                <a:ea typeface="Calibri" panose="020F0502020204030204" pitchFamily="34" charset="0"/>
                <a:cs typeface="Arial" panose="020B0604020202020204" pitchFamily="34" charset="0"/>
              </a:rPr>
              <a:t>Penzar</a:t>
            </a:r>
            <a:r>
              <a:rPr lang="en-US" sz="1400" dirty="0">
                <a:effectLst/>
                <a:latin typeface="Arial" panose="020B0604020202020204" pitchFamily="34" charset="0"/>
                <a:ea typeface="Calibri" panose="020F0502020204030204" pitchFamily="34" charset="0"/>
                <a:cs typeface="Arial" panose="020B0604020202020204" pitchFamily="34" charset="0"/>
              </a:rPr>
              <a:t>, D., Perlman, S., Poon, L. L. M., </a:t>
            </a:r>
            <a:r>
              <a:rPr lang="en-US" sz="1400" dirty="0" err="1">
                <a:effectLst/>
                <a:latin typeface="Arial" panose="020B0604020202020204" pitchFamily="34" charset="0"/>
                <a:ea typeface="Calibri" panose="020F0502020204030204" pitchFamily="34" charset="0"/>
                <a:cs typeface="Arial" panose="020B0604020202020204" pitchFamily="34" charset="0"/>
              </a:rPr>
              <a:t>Samborskiy</a:t>
            </a:r>
            <a:r>
              <a:rPr lang="en-US" sz="1400" dirty="0">
                <a:effectLst/>
                <a:latin typeface="Arial" panose="020B0604020202020204" pitchFamily="34" charset="0"/>
                <a:ea typeface="Calibri" panose="020F0502020204030204" pitchFamily="34" charset="0"/>
                <a:cs typeface="Arial" panose="020B0604020202020204" pitchFamily="34" charset="0"/>
              </a:rPr>
              <a:t>, D. V., </a:t>
            </a:r>
            <a:r>
              <a:rPr lang="en-US" sz="1400" dirty="0" err="1">
                <a:effectLst/>
                <a:latin typeface="Arial" panose="020B0604020202020204" pitchFamily="34" charset="0"/>
                <a:ea typeface="Calibri" panose="020F0502020204030204" pitchFamily="34" charset="0"/>
                <a:cs typeface="Arial" panose="020B0604020202020204" pitchFamily="34" charset="0"/>
              </a:rPr>
              <a:t>Sidorov</a:t>
            </a:r>
            <a:r>
              <a:rPr lang="en-US" sz="1400" dirty="0">
                <a:effectLst/>
                <a:latin typeface="Arial" panose="020B0604020202020204" pitchFamily="34" charset="0"/>
                <a:ea typeface="Calibri" panose="020F0502020204030204" pitchFamily="34" charset="0"/>
                <a:cs typeface="Arial" panose="020B0604020202020204" pitchFamily="34" charset="0"/>
              </a:rPr>
              <a:t>, I. A., Sola, I., &amp; </a:t>
            </a:r>
            <a:r>
              <a:rPr lang="en-US" sz="1400" dirty="0" err="1">
                <a:effectLst/>
                <a:latin typeface="Arial" panose="020B0604020202020204" pitchFamily="34" charset="0"/>
                <a:ea typeface="Calibri" panose="020F0502020204030204" pitchFamily="34" charset="0"/>
                <a:cs typeface="Arial" panose="020B0604020202020204" pitchFamily="34" charset="0"/>
              </a:rPr>
              <a:t>Ziebuhr</a:t>
            </a:r>
            <a:r>
              <a:rPr lang="en-US" sz="1400" dirty="0">
                <a:effectLst/>
                <a:latin typeface="Arial" panose="020B0604020202020204" pitchFamily="34" charset="0"/>
                <a:ea typeface="Calibri" panose="020F0502020204030204" pitchFamily="34" charset="0"/>
                <a:cs typeface="Arial" panose="020B0604020202020204" pitchFamily="34" charset="0"/>
              </a:rPr>
              <a:t>, J. (2020). The species Severe acute respiratory syndrome-related coronavirus: classifying 2019-nCoV and naming it SARS-CoV-2. </a:t>
            </a:r>
            <a:r>
              <a:rPr lang="en-US" sz="1400" i="1" dirty="0">
                <a:effectLst/>
                <a:latin typeface="Arial" panose="020B0604020202020204" pitchFamily="34" charset="0"/>
                <a:ea typeface="Calibri" panose="020F0502020204030204" pitchFamily="34" charset="0"/>
                <a:cs typeface="Arial" panose="020B0604020202020204" pitchFamily="34" charset="0"/>
              </a:rPr>
              <a:t>Nature Microbiology</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5</a:t>
            </a:r>
            <a:r>
              <a:rPr lang="en-US" sz="1400" dirty="0">
                <a:effectLst/>
                <a:latin typeface="Arial" panose="020B0604020202020204" pitchFamily="34" charset="0"/>
                <a:ea typeface="Calibri" panose="020F0502020204030204" pitchFamily="34" charset="0"/>
                <a:cs typeface="Arial" panose="020B0604020202020204" pitchFamily="34" charset="0"/>
              </a:rPr>
              <a:t>(4), 536–544. https://doi.org/10.1038/s41564-020-0695-z</a:t>
            </a:r>
          </a:p>
          <a:p>
            <a:pPr marL="342900" indent="-342900">
              <a:lnSpc>
                <a:spcPct val="107000"/>
              </a:lnSpc>
              <a:spcAft>
                <a:spcPts val="800"/>
              </a:spcAft>
              <a:buFont typeface="+mj-lt"/>
              <a:buAutoNum type="arabicPeriod"/>
            </a:pPr>
            <a:r>
              <a:rPr lang="en-US" sz="1400" dirty="0">
                <a:effectLst/>
                <a:latin typeface="Arial" panose="020B0604020202020204" pitchFamily="34" charset="0"/>
                <a:ea typeface="Calibri" panose="020F0502020204030204" pitchFamily="34" charset="0"/>
                <a:cs typeface="Arial" panose="020B0604020202020204" pitchFamily="34" charset="0"/>
              </a:rPr>
              <a:t>Gross, L. Z. F., </a:t>
            </a:r>
            <a:r>
              <a:rPr lang="en-US" sz="1400" dirty="0" err="1">
                <a:effectLst/>
                <a:latin typeface="Arial" panose="020B0604020202020204" pitchFamily="34" charset="0"/>
                <a:ea typeface="Calibri" panose="020F0502020204030204" pitchFamily="34" charset="0"/>
                <a:cs typeface="Arial" panose="020B0604020202020204" pitchFamily="34" charset="0"/>
              </a:rPr>
              <a:t>Sacerdoti</a:t>
            </a:r>
            <a:r>
              <a:rPr lang="en-US" sz="1400" dirty="0">
                <a:effectLst/>
                <a:latin typeface="Arial" panose="020B0604020202020204" pitchFamily="34" charset="0"/>
                <a:ea typeface="Calibri" panose="020F0502020204030204" pitchFamily="34" charset="0"/>
                <a:cs typeface="Arial" panose="020B0604020202020204" pitchFamily="34" charset="0"/>
              </a:rPr>
              <a:t>, M., </a:t>
            </a:r>
            <a:r>
              <a:rPr lang="en-US" sz="1400" dirty="0" err="1">
                <a:effectLst/>
                <a:latin typeface="Arial" panose="020B0604020202020204" pitchFamily="34" charset="0"/>
                <a:ea typeface="Calibri" panose="020F0502020204030204" pitchFamily="34" charset="0"/>
                <a:cs typeface="Arial" panose="020B0604020202020204" pitchFamily="34" charset="0"/>
              </a:rPr>
              <a:t>Piiper</a:t>
            </a:r>
            <a:r>
              <a:rPr lang="en-US" sz="1400" dirty="0">
                <a:effectLst/>
                <a:latin typeface="Arial" panose="020B0604020202020204" pitchFamily="34" charset="0"/>
                <a:ea typeface="Calibri" panose="020F0502020204030204" pitchFamily="34" charset="0"/>
                <a:cs typeface="Arial" panose="020B0604020202020204" pitchFamily="34" charset="0"/>
              </a:rPr>
              <a:t>, A., </a:t>
            </a:r>
            <a:r>
              <a:rPr lang="en-US" sz="1400" dirty="0" err="1">
                <a:effectLst/>
                <a:latin typeface="Arial" panose="020B0604020202020204" pitchFamily="34" charset="0"/>
                <a:ea typeface="Calibri" panose="020F0502020204030204" pitchFamily="34" charset="0"/>
                <a:cs typeface="Arial" panose="020B0604020202020204" pitchFamily="34" charset="0"/>
              </a:rPr>
              <a:t>Zeuzem</a:t>
            </a:r>
            <a:r>
              <a:rPr lang="en-US" sz="1400" dirty="0">
                <a:effectLst/>
                <a:latin typeface="Arial" panose="020B0604020202020204" pitchFamily="34" charset="0"/>
                <a:ea typeface="Calibri" panose="020F0502020204030204" pitchFamily="34" charset="0"/>
                <a:cs typeface="Arial" panose="020B0604020202020204" pitchFamily="34" charset="0"/>
              </a:rPr>
              <a:t>, S., Leroux, A. E., &amp; Biondi, R. M. (2020). ACE2, the Receptor that Enables Infection by SARS-CoV-2: Biochemistry, Structure, Allostery and Evaluation of the Potential Development of ACE2 Modulators. </a:t>
            </a:r>
            <a:r>
              <a:rPr lang="en-US" sz="1400" i="1" dirty="0" err="1">
                <a:effectLst/>
                <a:latin typeface="Arial" panose="020B0604020202020204" pitchFamily="34" charset="0"/>
                <a:ea typeface="Calibri" panose="020F0502020204030204" pitchFamily="34" charset="0"/>
                <a:cs typeface="Arial" panose="020B0604020202020204" pitchFamily="34" charset="0"/>
              </a:rPr>
              <a:t>ChemMedChem</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15</a:t>
            </a:r>
            <a:r>
              <a:rPr lang="en-US" sz="1400" dirty="0">
                <a:effectLst/>
                <a:latin typeface="Arial" panose="020B0604020202020204" pitchFamily="34" charset="0"/>
                <a:ea typeface="Calibri" panose="020F0502020204030204" pitchFamily="34" charset="0"/>
                <a:cs typeface="Arial" panose="020B0604020202020204" pitchFamily="34" charset="0"/>
              </a:rPr>
              <a:t>(18), 1682–1690. https://doi.org/10.1002/cmdc.202000368</a:t>
            </a:r>
          </a:p>
        </p:txBody>
      </p:sp>
    </p:spTree>
    <p:extLst>
      <p:ext uri="{BB962C8B-B14F-4D97-AF65-F5344CB8AC3E}">
        <p14:creationId xmlns:p14="http://schemas.microsoft.com/office/powerpoint/2010/main" val="55340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2"/>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a:bodyPr>
          <a:lstStyle/>
          <a:p>
            <a:pPr algn="ctr"/>
            <a:r>
              <a:rPr lang="en-US" sz="3200" b="1" dirty="0"/>
              <a:t>References</a:t>
            </a:r>
            <a:endParaRPr lang="th-TH" sz="3200" b="1" dirty="0"/>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20</a:t>
            </a:fld>
            <a:endParaRPr lang="th-TH"/>
          </a:p>
        </p:txBody>
      </p:sp>
      <p:sp>
        <p:nvSpPr>
          <p:cNvPr id="6" name="TextBox 5">
            <a:extLst>
              <a:ext uri="{FF2B5EF4-FFF2-40B4-BE49-F238E27FC236}">
                <a16:creationId xmlns:a16="http://schemas.microsoft.com/office/drawing/2014/main" id="{9D171AFF-98AF-4427-8B4D-867D52692094}"/>
              </a:ext>
            </a:extLst>
          </p:cNvPr>
          <p:cNvSpPr txBox="1"/>
          <p:nvPr/>
        </p:nvSpPr>
        <p:spPr>
          <a:xfrm>
            <a:off x="176645" y="1070264"/>
            <a:ext cx="11752119" cy="5173468"/>
          </a:xfrm>
          <a:prstGeom prst="rect">
            <a:avLst/>
          </a:prstGeom>
          <a:noFill/>
        </p:spPr>
        <p:txBody>
          <a:bodyPr wrap="square">
            <a:spAutoFit/>
          </a:bodyPr>
          <a:lstStyle/>
          <a:p>
            <a:pPr marL="342900" indent="-342900">
              <a:lnSpc>
                <a:spcPct val="107000"/>
              </a:lnSpc>
              <a:spcAft>
                <a:spcPts val="800"/>
              </a:spcAft>
              <a:buFont typeface="+mj-lt"/>
              <a:buAutoNum type="arabicPeriod" startAt="9"/>
            </a:pPr>
            <a:r>
              <a:rPr lang="en-US" sz="1400" dirty="0">
                <a:effectLst/>
                <a:latin typeface="Arial" panose="020B0604020202020204" pitchFamily="34" charset="0"/>
                <a:ea typeface="Calibri" panose="020F0502020204030204" pitchFamily="34" charset="0"/>
                <a:cs typeface="Arial" panose="020B0604020202020204" pitchFamily="34" charset="0"/>
              </a:rPr>
              <a:t>Hollingsworth, S. A., &amp; </a:t>
            </a:r>
            <a:r>
              <a:rPr lang="en-US" sz="1400" dirty="0" err="1">
                <a:effectLst/>
                <a:latin typeface="Arial" panose="020B0604020202020204" pitchFamily="34" charset="0"/>
                <a:ea typeface="Calibri" panose="020F0502020204030204" pitchFamily="34" charset="0"/>
                <a:cs typeface="Arial" panose="020B0604020202020204" pitchFamily="34" charset="0"/>
              </a:rPr>
              <a:t>Dror</a:t>
            </a:r>
            <a:r>
              <a:rPr lang="en-US" sz="1400" dirty="0">
                <a:effectLst/>
                <a:latin typeface="Arial" panose="020B0604020202020204" pitchFamily="34" charset="0"/>
                <a:ea typeface="Calibri" panose="020F0502020204030204" pitchFamily="34" charset="0"/>
                <a:cs typeface="Arial" panose="020B0604020202020204" pitchFamily="34" charset="0"/>
              </a:rPr>
              <a:t>, R. O. (2018). Molecular Dynamics Simulation for All. </a:t>
            </a:r>
            <a:r>
              <a:rPr lang="en-US" sz="1400" i="1" dirty="0">
                <a:effectLst/>
                <a:latin typeface="Arial" panose="020B0604020202020204" pitchFamily="34" charset="0"/>
                <a:ea typeface="Calibri" panose="020F0502020204030204" pitchFamily="34" charset="0"/>
                <a:cs typeface="Arial" panose="020B0604020202020204" pitchFamily="34" charset="0"/>
              </a:rPr>
              <a:t>Neuron</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99</a:t>
            </a:r>
            <a:r>
              <a:rPr lang="en-US" sz="1400" dirty="0">
                <a:effectLst/>
                <a:latin typeface="Arial" panose="020B0604020202020204" pitchFamily="34" charset="0"/>
                <a:ea typeface="Calibri" panose="020F0502020204030204" pitchFamily="34" charset="0"/>
                <a:cs typeface="Arial" panose="020B0604020202020204" pitchFamily="34" charset="0"/>
              </a:rPr>
              <a:t>(6), 1129–1143. https://doi.org/10.1016/j.neuron.2018.08.011</a:t>
            </a:r>
          </a:p>
          <a:p>
            <a:pPr marL="342900" indent="-342900">
              <a:lnSpc>
                <a:spcPct val="107000"/>
              </a:lnSpc>
              <a:spcAft>
                <a:spcPts val="800"/>
              </a:spcAft>
              <a:buFont typeface="+mj-lt"/>
              <a:buAutoNum type="arabicPeriod" startAt="9"/>
            </a:pPr>
            <a:r>
              <a:rPr lang="en-US" sz="1400" dirty="0" err="1">
                <a:effectLst/>
                <a:latin typeface="Arial" panose="020B0604020202020204" pitchFamily="34" charset="0"/>
                <a:ea typeface="Calibri" panose="020F0502020204030204" pitchFamily="34" charset="0"/>
                <a:cs typeface="Arial" panose="020B0604020202020204" pitchFamily="34" charset="0"/>
              </a:rPr>
              <a:t>Horx</a:t>
            </a:r>
            <a:r>
              <a:rPr lang="en-US" sz="1400" dirty="0">
                <a:effectLst/>
                <a:latin typeface="Arial" panose="020B0604020202020204" pitchFamily="34" charset="0"/>
                <a:ea typeface="Calibri" panose="020F0502020204030204" pitchFamily="34" charset="0"/>
                <a:cs typeface="Arial" panose="020B0604020202020204" pitchFamily="34" charset="0"/>
              </a:rPr>
              <a:t>, P., &amp; Geyer, A. (2020). Defining the mobility range of a </a:t>
            </a:r>
            <a:r>
              <a:rPr lang="en-US" sz="1400" dirty="0" err="1">
                <a:effectLst/>
                <a:latin typeface="Arial" panose="020B0604020202020204" pitchFamily="34" charset="0"/>
                <a:ea typeface="Calibri" panose="020F0502020204030204" pitchFamily="34" charset="0"/>
                <a:cs typeface="Arial" panose="020B0604020202020204" pitchFamily="34" charset="0"/>
              </a:rPr>
              <a:t>hingetype</a:t>
            </a:r>
            <a:r>
              <a:rPr lang="en-US" sz="1400" dirty="0">
                <a:effectLst/>
                <a:latin typeface="Arial" panose="020B0604020202020204" pitchFamily="34" charset="0"/>
                <a:ea typeface="Calibri" panose="020F0502020204030204" pitchFamily="34" charset="0"/>
                <a:cs typeface="Arial" panose="020B0604020202020204" pitchFamily="34" charset="0"/>
              </a:rPr>
              <a:t> connection using molecular dynamics and </a:t>
            </a:r>
            <a:r>
              <a:rPr lang="en-US" sz="1400" dirty="0" err="1">
                <a:effectLst/>
                <a:latin typeface="Arial" panose="020B0604020202020204" pitchFamily="34" charset="0"/>
                <a:ea typeface="Calibri" panose="020F0502020204030204" pitchFamily="34" charset="0"/>
                <a:cs typeface="Arial" panose="020B0604020202020204" pitchFamily="34" charset="0"/>
              </a:rPr>
              <a:t>metadynamics</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err="1">
                <a:effectLst/>
                <a:latin typeface="Arial" panose="020B0604020202020204" pitchFamily="34" charset="0"/>
                <a:ea typeface="Calibri" panose="020F0502020204030204" pitchFamily="34" charset="0"/>
                <a:cs typeface="Arial" panose="020B0604020202020204" pitchFamily="34" charset="0"/>
              </a:rPr>
              <a:t>PLoS</a:t>
            </a:r>
            <a:r>
              <a:rPr lang="en-US" sz="1400" i="1" dirty="0">
                <a:effectLst/>
                <a:latin typeface="Arial" panose="020B0604020202020204" pitchFamily="34" charset="0"/>
                <a:ea typeface="Calibri" panose="020F0502020204030204" pitchFamily="34" charset="0"/>
                <a:cs typeface="Arial" panose="020B0604020202020204" pitchFamily="34" charset="0"/>
              </a:rPr>
              <a:t> ONE</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15</a:t>
            </a:r>
            <a:r>
              <a:rPr lang="en-US" sz="1400" dirty="0">
                <a:effectLst/>
                <a:latin typeface="Arial" panose="020B0604020202020204" pitchFamily="34" charset="0"/>
                <a:ea typeface="Calibri" panose="020F0502020204030204" pitchFamily="34" charset="0"/>
                <a:cs typeface="Arial" panose="020B0604020202020204" pitchFamily="34" charset="0"/>
              </a:rPr>
              <a:t>(4), 1–18. https://doi.org/10.1371/journal.pone.0230962</a:t>
            </a:r>
          </a:p>
          <a:p>
            <a:pPr marL="342900" indent="-342900">
              <a:lnSpc>
                <a:spcPct val="107000"/>
              </a:lnSpc>
              <a:spcAft>
                <a:spcPts val="800"/>
              </a:spcAft>
              <a:buFont typeface="+mj-lt"/>
              <a:buAutoNum type="arabicPeriod" startAt="9"/>
            </a:pPr>
            <a:r>
              <a:rPr lang="en-US" sz="1400" dirty="0">
                <a:effectLst/>
                <a:latin typeface="Arial" panose="020B0604020202020204" pitchFamily="34" charset="0"/>
                <a:ea typeface="Calibri" panose="020F0502020204030204" pitchFamily="34" charset="0"/>
                <a:cs typeface="Arial" panose="020B0604020202020204" pitchFamily="34" charset="0"/>
              </a:rPr>
              <a:t>Hospital, A., </a:t>
            </a:r>
            <a:r>
              <a:rPr lang="en-US" sz="1400" dirty="0" err="1">
                <a:effectLst/>
                <a:latin typeface="Arial" panose="020B0604020202020204" pitchFamily="34" charset="0"/>
                <a:ea typeface="Calibri" panose="020F0502020204030204" pitchFamily="34" charset="0"/>
                <a:cs typeface="Arial" panose="020B0604020202020204" pitchFamily="34" charset="0"/>
              </a:rPr>
              <a:t>Goñi</a:t>
            </a:r>
            <a:r>
              <a:rPr lang="en-US" sz="1400" dirty="0">
                <a:effectLst/>
                <a:latin typeface="Arial" panose="020B0604020202020204" pitchFamily="34" charset="0"/>
                <a:ea typeface="Calibri" panose="020F0502020204030204" pitchFamily="34" charset="0"/>
                <a:cs typeface="Arial" panose="020B0604020202020204" pitchFamily="34" charset="0"/>
              </a:rPr>
              <a:t>, J. R., Orozco, M., &amp; </a:t>
            </a:r>
            <a:r>
              <a:rPr lang="en-US" sz="1400" dirty="0" err="1">
                <a:effectLst/>
                <a:latin typeface="Arial" panose="020B0604020202020204" pitchFamily="34" charset="0"/>
                <a:ea typeface="Calibri" panose="020F0502020204030204" pitchFamily="34" charset="0"/>
                <a:cs typeface="Arial" panose="020B0604020202020204" pitchFamily="34" charset="0"/>
              </a:rPr>
              <a:t>Gelpí</a:t>
            </a:r>
            <a:r>
              <a:rPr lang="en-US" sz="1400" dirty="0">
                <a:effectLst/>
                <a:latin typeface="Arial" panose="020B0604020202020204" pitchFamily="34" charset="0"/>
                <a:ea typeface="Calibri" panose="020F0502020204030204" pitchFamily="34" charset="0"/>
                <a:cs typeface="Arial" panose="020B0604020202020204" pitchFamily="34" charset="0"/>
              </a:rPr>
              <a:t>, J. L. (2015). Molecular dynamics simulations: advances and applications. </a:t>
            </a:r>
            <a:r>
              <a:rPr lang="en-US" sz="1400" i="1" dirty="0">
                <a:effectLst/>
                <a:latin typeface="Arial" panose="020B0604020202020204" pitchFamily="34" charset="0"/>
                <a:ea typeface="Calibri" panose="020F0502020204030204" pitchFamily="34" charset="0"/>
                <a:cs typeface="Arial" panose="020B0604020202020204" pitchFamily="34" charset="0"/>
              </a:rPr>
              <a:t>Advances and Applications in Bioinformatics and Chemistry : AABC</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8</a:t>
            </a:r>
            <a:r>
              <a:rPr lang="en-US" sz="1400" dirty="0">
                <a:effectLst/>
                <a:latin typeface="Arial" panose="020B0604020202020204" pitchFamily="34" charset="0"/>
                <a:ea typeface="Calibri" panose="020F0502020204030204" pitchFamily="34" charset="0"/>
                <a:cs typeface="Arial" panose="020B0604020202020204" pitchFamily="34" charset="0"/>
              </a:rPr>
              <a:t>, 37–47. https://doi.org/10.2147/AABC.S70333</a:t>
            </a:r>
          </a:p>
          <a:p>
            <a:pPr marL="342900" indent="-342900">
              <a:lnSpc>
                <a:spcPct val="107000"/>
              </a:lnSpc>
              <a:spcAft>
                <a:spcPts val="800"/>
              </a:spcAft>
              <a:buFont typeface="+mj-lt"/>
              <a:buAutoNum type="arabicPeriod" startAt="9"/>
            </a:pPr>
            <a:r>
              <a:rPr lang="en-US" sz="1400" dirty="0" err="1">
                <a:effectLst/>
                <a:latin typeface="Arial" panose="020B0604020202020204" pitchFamily="34" charset="0"/>
                <a:ea typeface="Calibri" panose="020F0502020204030204" pitchFamily="34" charset="0"/>
                <a:cs typeface="Arial" panose="020B0604020202020204" pitchFamily="34" charset="0"/>
              </a:rPr>
              <a:t>Jost</a:t>
            </a:r>
            <a:r>
              <a:rPr lang="en-US" sz="1400" dirty="0">
                <a:effectLst/>
                <a:latin typeface="Arial" panose="020B0604020202020204" pitchFamily="34" charset="0"/>
                <a:ea typeface="Calibri" panose="020F0502020204030204" pitchFamily="34" charset="0"/>
                <a:cs typeface="Arial" panose="020B0604020202020204" pitchFamily="34" charset="0"/>
              </a:rPr>
              <a:t> Lopez, A., </a:t>
            </a:r>
            <a:r>
              <a:rPr lang="en-US" sz="1400" dirty="0" err="1">
                <a:effectLst/>
                <a:latin typeface="Arial" panose="020B0604020202020204" pitchFamily="34" charset="0"/>
                <a:ea typeface="Calibri" panose="020F0502020204030204" pitchFamily="34" charset="0"/>
                <a:cs typeface="Arial" panose="020B0604020202020204" pitchFamily="34" charset="0"/>
              </a:rPr>
              <a:t>Quoika</a:t>
            </a:r>
            <a:r>
              <a:rPr lang="en-US" sz="1400" dirty="0">
                <a:effectLst/>
                <a:latin typeface="Arial" panose="020B0604020202020204" pitchFamily="34" charset="0"/>
                <a:ea typeface="Calibri" panose="020F0502020204030204" pitchFamily="34" charset="0"/>
                <a:cs typeface="Arial" panose="020B0604020202020204" pitchFamily="34" charset="0"/>
              </a:rPr>
              <a:t>, P. K., </a:t>
            </a:r>
            <a:r>
              <a:rPr lang="en-US" sz="1400" dirty="0" err="1">
                <a:effectLst/>
                <a:latin typeface="Arial" panose="020B0604020202020204" pitchFamily="34" charset="0"/>
                <a:ea typeface="Calibri" panose="020F0502020204030204" pitchFamily="34" charset="0"/>
                <a:cs typeface="Arial" panose="020B0604020202020204" pitchFamily="34" charset="0"/>
              </a:rPr>
              <a:t>Linke</a:t>
            </a:r>
            <a:r>
              <a:rPr lang="en-US" sz="1400" dirty="0">
                <a:effectLst/>
                <a:latin typeface="Arial" panose="020B0604020202020204" pitchFamily="34" charset="0"/>
                <a:ea typeface="Calibri" panose="020F0502020204030204" pitchFamily="34" charset="0"/>
                <a:cs typeface="Arial" panose="020B0604020202020204" pitchFamily="34" charset="0"/>
              </a:rPr>
              <a:t>, M., Hummer, G., &amp; </a:t>
            </a:r>
            <a:r>
              <a:rPr lang="en-US" sz="1400" dirty="0" err="1">
                <a:effectLst/>
                <a:latin typeface="Arial" panose="020B0604020202020204" pitchFamily="34" charset="0"/>
                <a:ea typeface="Calibri" panose="020F0502020204030204" pitchFamily="34" charset="0"/>
                <a:cs typeface="Arial" panose="020B0604020202020204" pitchFamily="34" charset="0"/>
              </a:rPr>
              <a:t>Köfinger</a:t>
            </a:r>
            <a:r>
              <a:rPr lang="en-US" sz="1400" dirty="0">
                <a:effectLst/>
                <a:latin typeface="Arial" panose="020B0604020202020204" pitchFamily="34" charset="0"/>
                <a:ea typeface="Calibri" panose="020F0502020204030204" pitchFamily="34" charset="0"/>
                <a:cs typeface="Arial" panose="020B0604020202020204" pitchFamily="34" charset="0"/>
              </a:rPr>
              <a:t>, J. (2020). Quantifying Protein-Protein Interactions in Molecular Simulations. </a:t>
            </a:r>
            <a:r>
              <a:rPr lang="en-US" sz="1400" i="1" dirty="0">
                <a:effectLst/>
                <a:latin typeface="Arial" panose="020B0604020202020204" pitchFamily="34" charset="0"/>
                <a:ea typeface="Calibri" panose="020F0502020204030204" pitchFamily="34" charset="0"/>
                <a:cs typeface="Arial" panose="020B0604020202020204" pitchFamily="34" charset="0"/>
              </a:rPr>
              <a:t>Journal of Physical Chemistry B</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124</a:t>
            </a:r>
            <a:r>
              <a:rPr lang="en-US" sz="1400" dirty="0">
                <a:effectLst/>
                <a:latin typeface="Arial" panose="020B0604020202020204" pitchFamily="34" charset="0"/>
                <a:ea typeface="Calibri" panose="020F0502020204030204" pitchFamily="34" charset="0"/>
                <a:cs typeface="Arial" panose="020B0604020202020204" pitchFamily="34" charset="0"/>
              </a:rPr>
              <a:t>(23), 4673–4685. https://doi.org/10.1021/acs.jpcb.9b11802</a:t>
            </a:r>
          </a:p>
          <a:p>
            <a:pPr marL="342900" indent="-342900">
              <a:lnSpc>
                <a:spcPct val="107000"/>
              </a:lnSpc>
              <a:spcAft>
                <a:spcPts val="800"/>
              </a:spcAft>
              <a:buFont typeface="+mj-lt"/>
              <a:buAutoNum type="arabicPeriod" startAt="9"/>
            </a:pPr>
            <a:r>
              <a:rPr lang="en-US" sz="1400" dirty="0">
                <a:effectLst/>
                <a:latin typeface="Arial" panose="020B0604020202020204" pitchFamily="34" charset="0"/>
                <a:ea typeface="Calibri" panose="020F0502020204030204" pitchFamily="34" charset="0"/>
                <a:cs typeface="Arial" panose="020B0604020202020204" pitchFamily="34" charset="0"/>
              </a:rPr>
              <a:t>Khan., A., Wei, D. Q., </a:t>
            </a:r>
            <a:r>
              <a:rPr lang="en-US" sz="1400" dirty="0" err="1">
                <a:effectLst/>
                <a:latin typeface="Arial" panose="020B0604020202020204" pitchFamily="34" charset="0"/>
                <a:ea typeface="Calibri" panose="020F0502020204030204" pitchFamily="34" charset="0"/>
                <a:cs typeface="Arial" panose="020B0604020202020204" pitchFamily="34" charset="0"/>
              </a:rPr>
              <a:t>Kousar</a:t>
            </a:r>
            <a:r>
              <a:rPr lang="en-US" sz="1400" dirty="0">
                <a:effectLst/>
                <a:latin typeface="Arial" panose="020B0604020202020204" pitchFamily="34" charset="0"/>
                <a:ea typeface="Calibri" panose="020F0502020204030204" pitchFamily="34" charset="0"/>
                <a:cs typeface="Arial" panose="020B0604020202020204" pitchFamily="34" charset="0"/>
              </a:rPr>
              <a:t>, K., Abubaker, J., Ahmad, S., Ali, J., Al-Mulla, F., Ali, S. S., Nizam-Uddin, N., Mohammad </a:t>
            </a:r>
            <a:r>
              <a:rPr lang="en-US" sz="1400" dirty="0" err="1">
                <a:effectLst/>
                <a:latin typeface="Arial" panose="020B0604020202020204" pitchFamily="34" charset="0"/>
                <a:ea typeface="Calibri" panose="020F0502020204030204" pitchFamily="34" charset="0"/>
                <a:cs typeface="Arial" panose="020B0604020202020204" pitchFamily="34" charset="0"/>
              </a:rPr>
              <a:t>Sayaf</a:t>
            </a:r>
            <a:r>
              <a:rPr lang="en-US" sz="1400" dirty="0">
                <a:effectLst/>
                <a:latin typeface="Arial" panose="020B0604020202020204" pitchFamily="34" charset="0"/>
                <a:ea typeface="Calibri" panose="020F0502020204030204" pitchFamily="34" charset="0"/>
                <a:cs typeface="Arial" panose="020B0604020202020204" pitchFamily="34" charset="0"/>
              </a:rPr>
              <a:t>, A., &amp; Mohammad, A. (2021). Preliminary Structural Data Revealed That the SARS-CoV-2 B.1.617 Variant’s RBD Binds to ACE2 Receptor Stronger Than the Wild Type to Enhance the Infectivity. </a:t>
            </a:r>
            <a:r>
              <a:rPr lang="en-US" sz="1400" i="1" dirty="0" err="1">
                <a:effectLst/>
                <a:latin typeface="Arial" panose="020B0604020202020204" pitchFamily="34" charset="0"/>
                <a:ea typeface="Calibri" panose="020F0502020204030204" pitchFamily="34" charset="0"/>
                <a:cs typeface="Arial" panose="020B0604020202020204" pitchFamily="34" charset="0"/>
              </a:rPr>
              <a:t>ChemBioChem</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22</a:t>
            </a:r>
            <a:r>
              <a:rPr lang="en-US" sz="1400" dirty="0">
                <a:effectLst/>
                <a:latin typeface="Arial" panose="020B0604020202020204" pitchFamily="34" charset="0"/>
                <a:ea typeface="Calibri" panose="020F0502020204030204" pitchFamily="34" charset="0"/>
                <a:cs typeface="Arial" panose="020B0604020202020204" pitchFamily="34" charset="0"/>
              </a:rPr>
              <a:t>(16), 2641–2649. https://doi.org/10.1002/cbic.202100191</a:t>
            </a:r>
          </a:p>
          <a:p>
            <a:pPr marL="342900" indent="-342900">
              <a:lnSpc>
                <a:spcPct val="107000"/>
              </a:lnSpc>
              <a:spcAft>
                <a:spcPts val="800"/>
              </a:spcAft>
              <a:buFont typeface="+mj-lt"/>
              <a:buAutoNum type="arabicPeriod" startAt="9"/>
            </a:pPr>
            <a:r>
              <a:rPr lang="en-US" sz="1400" dirty="0">
                <a:effectLst/>
                <a:latin typeface="Arial" panose="020B0604020202020204" pitchFamily="34" charset="0"/>
                <a:ea typeface="Calibri" panose="020F0502020204030204" pitchFamily="34" charset="0"/>
                <a:cs typeface="Arial" panose="020B0604020202020204" pitchFamily="34" charset="0"/>
              </a:rPr>
              <a:t>Lan, J., Ge, J., Yu, J., Shan, S., Zhou, H., Fan, S., Zhang, Q., Shi, X., Wang, Q., Zhang, L., &amp; Wang, X. (2020). Structure of the SARS-CoV-2 spike receptor-binding domain bound to the ACE2 receptor. </a:t>
            </a:r>
            <a:r>
              <a:rPr lang="en-US" sz="1400" i="1" dirty="0">
                <a:effectLst/>
                <a:latin typeface="Arial" panose="020B0604020202020204" pitchFamily="34" charset="0"/>
                <a:ea typeface="Calibri" panose="020F0502020204030204" pitchFamily="34" charset="0"/>
                <a:cs typeface="Arial" panose="020B0604020202020204" pitchFamily="34" charset="0"/>
              </a:rPr>
              <a:t>Nature</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581</a:t>
            </a:r>
            <a:r>
              <a:rPr lang="en-US" sz="1400" dirty="0">
                <a:effectLst/>
                <a:latin typeface="Arial" panose="020B0604020202020204" pitchFamily="34" charset="0"/>
                <a:ea typeface="Calibri" panose="020F0502020204030204" pitchFamily="34" charset="0"/>
                <a:cs typeface="Arial" panose="020B0604020202020204" pitchFamily="34" charset="0"/>
              </a:rPr>
              <a:t>(7807), 215–220. https://doi.org/10.1038/s41586-020-2180-5</a:t>
            </a:r>
          </a:p>
          <a:p>
            <a:pPr marL="342900" indent="-342900">
              <a:lnSpc>
                <a:spcPct val="107000"/>
              </a:lnSpc>
              <a:spcAft>
                <a:spcPts val="800"/>
              </a:spcAft>
              <a:buFont typeface="+mj-lt"/>
              <a:buAutoNum type="arabicPeriod" startAt="9"/>
            </a:pPr>
            <a:r>
              <a:rPr lang="en-US" sz="1400" dirty="0" err="1">
                <a:effectLst/>
                <a:latin typeface="Arial" panose="020B0604020202020204" pitchFamily="34" charset="0"/>
                <a:ea typeface="Calibri" panose="020F0502020204030204" pitchFamily="34" charset="0"/>
                <a:cs typeface="Arial" panose="020B0604020202020204" pitchFamily="34" charset="0"/>
              </a:rPr>
              <a:t>Lebeau</a:t>
            </a:r>
            <a:r>
              <a:rPr lang="en-US" sz="1400" dirty="0">
                <a:effectLst/>
                <a:latin typeface="Arial" panose="020B0604020202020204" pitchFamily="34" charset="0"/>
                <a:ea typeface="Calibri" panose="020F0502020204030204" pitchFamily="34" charset="0"/>
                <a:cs typeface="Arial" panose="020B0604020202020204" pitchFamily="34" charset="0"/>
              </a:rPr>
              <a:t>, G., </a:t>
            </a:r>
            <a:r>
              <a:rPr lang="en-US" sz="1400" dirty="0" err="1">
                <a:effectLst/>
                <a:latin typeface="Arial" panose="020B0604020202020204" pitchFamily="34" charset="0"/>
                <a:ea typeface="Calibri" panose="020F0502020204030204" pitchFamily="34" charset="0"/>
                <a:cs typeface="Arial" panose="020B0604020202020204" pitchFamily="34" charset="0"/>
              </a:rPr>
              <a:t>Vagner</a:t>
            </a:r>
            <a:r>
              <a:rPr lang="en-US" sz="1400" dirty="0">
                <a:effectLst/>
                <a:latin typeface="Arial" panose="020B0604020202020204" pitchFamily="34" charset="0"/>
                <a:ea typeface="Calibri" panose="020F0502020204030204" pitchFamily="34" charset="0"/>
                <a:cs typeface="Arial" panose="020B0604020202020204" pitchFamily="34" charset="0"/>
              </a:rPr>
              <a:t>, D., </a:t>
            </a:r>
            <a:r>
              <a:rPr lang="en-US" sz="1400" dirty="0" err="1">
                <a:effectLst/>
                <a:latin typeface="Arial" panose="020B0604020202020204" pitchFamily="34" charset="0"/>
                <a:ea typeface="Calibri" panose="020F0502020204030204" pitchFamily="34" charset="0"/>
                <a:cs typeface="Arial" panose="020B0604020202020204" pitchFamily="34" charset="0"/>
              </a:rPr>
              <a:t>Frumence</a:t>
            </a:r>
            <a:r>
              <a:rPr lang="en-US" sz="1400" dirty="0">
                <a:effectLst/>
                <a:latin typeface="Arial" panose="020B0604020202020204" pitchFamily="34" charset="0"/>
                <a:ea typeface="Calibri" panose="020F0502020204030204" pitchFamily="34" charset="0"/>
                <a:cs typeface="Arial" panose="020B0604020202020204" pitchFamily="34" charset="0"/>
              </a:rPr>
              <a:t>, É., Ah-Pine, F., Guillot, X., </a:t>
            </a:r>
            <a:r>
              <a:rPr lang="en-US" sz="1400" dirty="0" err="1">
                <a:effectLst/>
                <a:latin typeface="Arial" panose="020B0604020202020204" pitchFamily="34" charset="0"/>
                <a:ea typeface="Calibri" panose="020F0502020204030204" pitchFamily="34" charset="0"/>
                <a:cs typeface="Arial" panose="020B0604020202020204" pitchFamily="34" charset="0"/>
              </a:rPr>
              <a:t>Nobécourt</a:t>
            </a:r>
            <a:r>
              <a:rPr lang="en-US" sz="1400" dirty="0">
                <a:effectLst/>
                <a:latin typeface="Arial" panose="020B0604020202020204" pitchFamily="34" charset="0"/>
                <a:ea typeface="Calibri" panose="020F0502020204030204" pitchFamily="34" charset="0"/>
                <a:cs typeface="Arial" panose="020B0604020202020204" pitchFamily="34" charset="0"/>
              </a:rPr>
              <a:t>, E., </a:t>
            </a:r>
            <a:r>
              <a:rPr lang="en-US" sz="1400" dirty="0" err="1">
                <a:effectLst/>
                <a:latin typeface="Arial" panose="020B0604020202020204" pitchFamily="34" charset="0"/>
                <a:ea typeface="Calibri" panose="020F0502020204030204" pitchFamily="34" charset="0"/>
                <a:cs typeface="Arial" panose="020B0604020202020204" pitchFamily="34" charset="0"/>
              </a:rPr>
              <a:t>Raffray</a:t>
            </a:r>
            <a:r>
              <a:rPr lang="en-US" sz="1400" dirty="0">
                <a:effectLst/>
                <a:latin typeface="Arial" panose="020B0604020202020204" pitchFamily="34" charset="0"/>
                <a:ea typeface="Calibri" panose="020F0502020204030204" pitchFamily="34" charset="0"/>
                <a:cs typeface="Arial" panose="020B0604020202020204" pitchFamily="34" charset="0"/>
              </a:rPr>
              <a:t>, L., &amp; </a:t>
            </a:r>
            <a:r>
              <a:rPr lang="en-US" sz="1400" dirty="0" err="1">
                <a:effectLst/>
                <a:latin typeface="Arial" panose="020B0604020202020204" pitchFamily="34" charset="0"/>
                <a:ea typeface="Calibri" panose="020F0502020204030204" pitchFamily="34" charset="0"/>
                <a:cs typeface="Arial" panose="020B0604020202020204" pitchFamily="34" charset="0"/>
              </a:rPr>
              <a:t>Gasque</a:t>
            </a:r>
            <a:r>
              <a:rPr lang="en-US" sz="1400" dirty="0">
                <a:effectLst/>
                <a:latin typeface="Arial" panose="020B0604020202020204" pitchFamily="34" charset="0"/>
                <a:ea typeface="Calibri" panose="020F0502020204030204" pitchFamily="34" charset="0"/>
                <a:cs typeface="Arial" panose="020B0604020202020204" pitchFamily="34" charset="0"/>
              </a:rPr>
              <a:t>, P. (2020). Deciphering SARS-CoV-2 virologic and immunologic features. </a:t>
            </a:r>
            <a:r>
              <a:rPr lang="en-US" sz="1400" i="1" dirty="0">
                <a:effectLst/>
                <a:latin typeface="Arial" panose="020B0604020202020204" pitchFamily="34" charset="0"/>
                <a:ea typeface="Calibri" panose="020F0502020204030204" pitchFamily="34" charset="0"/>
                <a:cs typeface="Arial" panose="020B0604020202020204" pitchFamily="34" charset="0"/>
              </a:rPr>
              <a:t>International Journal of Molecular Sciences</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21</a:t>
            </a:r>
            <a:r>
              <a:rPr lang="en-US" sz="1400" dirty="0">
                <a:effectLst/>
                <a:latin typeface="Arial" panose="020B0604020202020204" pitchFamily="34" charset="0"/>
                <a:ea typeface="Calibri" panose="020F0502020204030204" pitchFamily="34" charset="0"/>
                <a:cs typeface="Arial" panose="020B0604020202020204" pitchFamily="34" charset="0"/>
              </a:rPr>
              <a:t>(16), 1–40. https://doi.org/10.3390/ijms21165932</a:t>
            </a:r>
          </a:p>
          <a:p>
            <a:pPr marL="342900" indent="-342900">
              <a:lnSpc>
                <a:spcPct val="107000"/>
              </a:lnSpc>
              <a:spcAft>
                <a:spcPts val="800"/>
              </a:spcAft>
              <a:buFont typeface="+mj-lt"/>
              <a:buAutoNum type="arabicPeriod" startAt="9"/>
            </a:pPr>
            <a:r>
              <a:rPr lang="en-US" sz="1400" dirty="0" err="1">
                <a:effectLst/>
                <a:latin typeface="Arial" panose="020B0604020202020204" pitchFamily="34" charset="0"/>
                <a:ea typeface="Calibri" panose="020F0502020204030204" pitchFamily="34" charset="0"/>
                <a:cs typeface="Arial" panose="020B0604020202020204" pitchFamily="34" charset="0"/>
              </a:rPr>
              <a:t>Muratov</a:t>
            </a:r>
            <a:r>
              <a:rPr lang="en-US" sz="1400" dirty="0">
                <a:effectLst/>
                <a:latin typeface="Arial" panose="020B0604020202020204" pitchFamily="34" charset="0"/>
                <a:ea typeface="Calibri" panose="020F0502020204030204" pitchFamily="34" charset="0"/>
                <a:cs typeface="Arial" panose="020B0604020202020204" pitchFamily="34" charset="0"/>
              </a:rPr>
              <a:t>, E. N., Amaro, R., Andrade, C. H., Brown, N., Ekins, S., </a:t>
            </a:r>
            <a:r>
              <a:rPr lang="en-US" sz="1400" dirty="0" err="1">
                <a:effectLst/>
                <a:latin typeface="Arial" panose="020B0604020202020204" pitchFamily="34" charset="0"/>
                <a:ea typeface="Calibri" panose="020F0502020204030204" pitchFamily="34" charset="0"/>
                <a:cs typeface="Arial" panose="020B0604020202020204" pitchFamily="34" charset="0"/>
              </a:rPr>
              <a:t>Fourches</a:t>
            </a:r>
            <a:r>
              <a:rPr lang="en-US" sz="1400" dirty="0">
                <a:effectLst/>
                <a:latin typeface="Arial" panose="020B0604020202020204" pitchFamily="34" charset="0"/>
                <a:ea typeface="Calibri" panose="020F0502020204030204" pitchFamily="34" charset="0"/>
                <a:cs typeface="Arial" panose="020B0604020202020204" pitchFamily="34" charset="0"/>
              </a:rPr>
              <a:t>, D., </a:t>
            </a:r>
            <a:r>
              <a:rPr lang="en-US" sz="1400" dirty="0" err="1">
                <a:effectLst/>
                <a:latin typeface="Arial" panose="020B0604020202020204" pitchFamily="34" charset="0"/>
                <a:ea typeface="Calibri" panose="020F0502020204030204" pitchFamily="34" charset="0"/>
                <a:cs typeface="Arial" panose="020B0604020202020204" pitchFamily="34" charset="0"/>
              </a:rPr>
              <a:t>Isayev</a:t>
            </a:r>
            <a:r>
              <a:rPr lang="en-US" sz="1400" dirty="0">
                <a:effectLst/>
                <a:latin typeface="Arial" panose="020B0604020202020204" pitchFamily="34" charset="0"/>
                <a:ea typeface="Calibri" panose="020F0502020204030204" pitchFamily="34" charset="0"/>
                <a:cs typeface="Arial" panose="020B0604020202020204" pitchFamily="34" charset="0"/>
              </a:rPr>
              <a:t>, O., </a:t>
            </a:r>
            <a:r>
              <a:rPr lang="en-US" sz="1400" dirty="0" err="1">
                <a:effectLst/>
                <a:latin typeface="Arial" panose="020B0604020202020204" pitchFamily="34" charset="0"/>
                <a:ea typeface="Calibri" panose="020F0502020204030204" pitchFamily="34" charset="0"/>
                <a:cs typeface="Arial" panose="020B0604020202020204" pitchFamily="34" charset="0"/>
              </a:rPr>
              <a:t>Kozakov</a:t>
            </a:r>
            <a:r>
              <a:rPr lang="en-US" sz="1400" dirty="0">
                <a:effectLst/>
                <a:latin typeface="Arial" panose="020B0604020202020204" pitchFamily="34" charset="0"/>
                <a:ea typeface="Calibri" panose="020F0502020204030204" pitchFamily="34" charset="0"/>
                <a:cs typeface="Arial" panose="020B0604020202020204" pitchFamily="34" charset="0"/>
              </a:rPr>
              <a:t>, D., Medina-Franco, J. L., Merz, K. M., </a:t>
            </a:r>
            <a:r>
              <a:rPr lang="en-US" sz="1400" dirty="0" err="1">
                <a:effectLst/>
                <a:latin typeface="Arial" panose="020B0604020202020204" pitchFamily="34" charset="0"/>
                <a:ea typeface="Calibri" panose="020F0502020204030204" pitchFamily="34" charset="0"/>
                <a:cs typeface="Arial" panose="020B0604020202020204" pitchFamily="34" charset="0"/>
              </a:rPr>
              <a:t>Oprea</a:t>
            </a:r>
            <a:r>
              <a:rPr lang="en-US" sz="1400" dirty="0">
                <a:effectLst/>
                <a:latin typeface="Arial" panose="020B0604020202020204" pitchFamily="34" charset="0"/>
                <a:ea typeface="Calibri" panose="020F0502020204030204" pitchFamily="34" charset="0"/>
                <a:cs typeface="Arial" panose="020B0604020202020204" pitchFamily="34" charset="0"/>
              </a:rPr>
              <a:t>, T. I., </a:t>
            </a:r>
            <a:r>
              <a:rPr lang="en-US" sz="1400" dirty="0" err="1">
                <a:effectLst/>
                <a:latin typeface="Arial" panose="020B0604020202020204" pitchFamily="34" charset="0"/>
                <a:ea typeface="Calibri" panose="020F0502020204030204" pitchFamily="34" charset="0"/>
                <a:cs typeface="Arial" panose="020B0604020202020204" pitchFamily="34" charset="0"/>
              </a:rPr>
              <a:t>Poroikov</a:t>
            </a:r>
            <a:r>
              <a:rPr lang="en-US" sz="1400" dirty="0">
                <a:effectLst/>
                <a:latin typeface="Arial" panose="020B0604020202020204" pitchFamily="34" charset="0"/>
                <a:ea typeface="Calibri" panose="020F0502020204030204" pitchFamily="34" charset="0"/>
                <a:cs typeface="Arial" panose="020B0604020202020204" pitchFamily="34" charset="0"/>
              </a:rPr>
              <a:t>, V., Schneider, G., Todd, M. H., </a:t>
            </a:r>
            <a:r>
              <a:rPr lang="en-US" sz="1400" dirty="0" err="1">
                <a:effectLst/>
                <a:latin typeface="Arial" panose="020B0604020202020204" pitchFamily="34" charset="0"/>
                <a:ea typeface="Calibri" panose="020F0502020204030204" pitchFamily="34" charset="0"/>
                <a:cs typeface="Arial" panose="020B0604020202020204" pitchFamily="34" charset="0"/>
              </a:rPr>
              <a:t>Varnek</a:t>
            </a:r>
            <a:r>
              <a:rPr lang="en-US" sz="1400" dirty="0">
                <a:effectLst/>
                <a:latin typeface="Arial" panose="020B0604020202020204" pitchFamily="34" charset="0"/>
                <a:ea typeface="Calibri" panose="020F0502020204030204" pitchFamily="34" charset="0"/>
                <a:cs typeface="Arial" panose="020B0604020202020204" pitchFamily="34" charset="0"/>
              </a:rPr>
              <a:t>, A., Winkler, D. A., </a:t>
            </a:r>
            <a:r>
              <a:rPr lang="en-US" sz="1400" dirty="0" err="1">
                <a:effectLst/>
                <a:latin typeface="Arial" panose="020B0604020202020204" pitchFamily="34" charset="0"/>
                <a:ea typeface="Calibri" panose="020F0502020204030204" pitchFamily="34" charset="0"/>
                <a:cs typeface="Arial" panose="020B0604020202020204" pitchFamily="34" charset="0"/>
              </a:rPr>
              <a:t>Zakharov</a:t>
            </a:r>
            <a:r>
              <a:rPr lang="en-US" sz="1400" dirty="0">
                <a:effectLst/>
                <a:latin typeface="Arial" panose="020B0604020202020204" pitchFamily="34" charset="0"/>
                <a:ea typeface="Calibri" panose="020F0502020204030204" pitchFamily="34" charset="0"/>
                <a:cs typeface="Arial" panose="020B0604020202020204" pitchFamily="34" charset="0"/>
              </a:rPr>
              <a:t>, A. V., </a:t>
            </a:r>
            <a:r>
              <a:rPr lang="en-US" sz="1400" dirty="0" err="1">
                <a:effectLst/>
                <a:latin typeface="Arial" panose="020B0604020202020204" pitchFamily="34" charset="0"/>
                <a:ea typeface="Calibri" panose="020F0502020204030204" pitchFamily="34" charset="0"/>
                <a:cs typeface="Arial" panose="020B0604020202020204" pitchFamily="34" charset="0"/>
              </a:rPr>
              <a:t>Cherkasov</a:t>
            </a:r>
            <a:r>
              <a:rPr lang="en-US" sz="1400" dirty="0">
                <a:effectLst/>
                <a:latin typeface="Arial" panose="020B0604020202020204" pitchFamily="34" charset="0"/>
                <a:ea typeface="Calibri" panose="020F0502020204030204" pitchFamily="34" charset="0"/>
                <a:cs typeface="Arial" panose="020B0604020202020204" pitchFamily="34" charset="0"/>
              </a:rPr>
              <a:t>, A., &amp; </a:t>
            </a:r>
            <a:r>
              <a:rPr lang="en-US" sz="1400" dirty="0" err="1">
                <a:effectLst/>
                <a:latin typeface="Arial" panose="020B0604020202020204" pitchFamily="34" charset="0"/>
                <a:ea typeface="Calibri" panose="020F0502020204030204" pitchFamily="34" charset="0"/>
                <a:cs typeface="Arial" panose="020B0604020202020204" pitchFamily="34" charset="0"/>
              </a:rPr>
              <a:t>Tropsha</a:t>
            </a:r>
            <a:r>
              <a:rPr lang="en-US" sz="1400" dirty="0">
                <a:effectLst/>
                <a:latin typeface="Arial" panose="020B0604020202020204" pitchFamily="34" charset="0"/>
                <a:ea typeface="Calibri" panose="020F0502020204030204" pitchFamily="34" charset="0"/>
                <a:cs typeface="Arial" panose="020B0604020202020204" pitchFamily="34" charset="0"/>
              </a:rPr>
              <a:t>, A. (2021). A critical overview of computational approaches employed for COVID-19 drug discovery. </a:t>
            </a:r>
            <a:r>
              <a:rPr lang="en-US" sz="1400" i="1" dirty="0">
                <a:effectLst/>
                <a:latin typeface="Arial" panose="020B0604020202020204" pitchFamily="34" charset="0"/>
                <a:ea typeface="Calibri" panose="020F0502020204030204" pitchFamily="34" charset="0"/>
                <a:cs typeface="Arial" panose="020B0604020202020204" pitchFamily="34" charset="0"/>
              </a:rPr>
              <a:t>Chemical Society Reviews</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50</a:t>
            </a:r>
            <a:r>
              <a:rPr lang="en-US" sz="1400" dirty="0">
                <a:effectLst/>
                <a:latin typeface="Arial" panose="020B0604020202020204" pitchFamily="34" charset="0"/>
                <a:ea typeface="Calibri" panose="020F0502020204030204" pitchFamily="34" charset="0"/>
                <a:cs typeface="Arial" panose="020B0604020202020204" pitchFamily="34" charset="0"/>
              </a:rPr>
              <a:t>(16), 9121–9151. https://doi.org/10.1039/d0cs01065k</a:t>
            </a:r>
          </a:p>
        </p:txBody>
      </p:sp>
    </p:spTree>
    <p:extLst>
      <p:ext uri="{BB962C8B-B14F-4D97-AF65-F5344CB8AC3E}">
        <p14:creationId xmlns:p14="http://schemas.microsoft.com/office/powerpoint/2010/main" val="25756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2"/>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a:bodyPr>
          <a:lstStyle/>
          <a:p>
            <a:pPr algn="ctr"/>
            <a:r>
              <a:rPr lang="en-US" sz="3200" b="1" dirty="0"/>
              <a:t>References</a:t>
            </a:r>
            <a:endParaRPr lang="th-TH" sz="3200" b="1" dirty="0"/>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21</a:t>
            </a:fld>
            <a:endParaRPr lang="th-TH"/>
          </a:p>
        </p:txBody>
      </p:sp>
      <p:sp>
        <p:nvSpPr>
          <p:cNvPr id="6" name="TextBox 5">
            <a:extLst>
              <a:ext uri="{FF2B5EF4-FFF2-40B4-BE49-F238E27FC236}">
                <a16:creationId xmlns:a16="http://schemas.microsoft.com/office/drawing/2014/main" id="{9D171AFF-98AF-4427-8B4D-867D52692094}"/>
              </a:ext>
            </a:extLst>
          </p:cNvPr>
          <p:cNvSpPr txBox="1"/>
          <p:nvPr/>
        </p:nvSpPr>
        <p:spPr>
          <a:xfrm>
            <a:off x="176645" y="1070264"/>
            <a:ext cx="11752119" cy="4379340"/>
          </a:xfrm>
          <a:prstGeom prst="rect">
            <a:avLst/>
          </a:prstGeom>
          <a:noFill/>
        </p:spPr>
        <p:txBody>
          <a:bodyPr wrap="square">
            <a:spAutoFit/>
          </a:bodyPr>
          <a:lstStyle/>
          <a:p>
            <a:pPr marL="342900" indent="-342900">
              <a:lnSpc>
                <a:spcPct val="107000"/>
              </a:lnSpc>
              <a:spcAft>
                <a:spcPts val="800"/>
              </a:spcAft>
              <a:buFont typeface="+mj-lt"/>
              <a:buAutoNum type="arabicPeriod" startAt="17"/>
            </a:pPr>
            <a:r>
              <a:rPr lang="en-US" sz="1400" dirty="0">
                <a:effectLst/>
                <a:latin typeface="Arial" panose="020B0604020202020204" pitchFamily="34" charset="0"/>
                <a:ea typeface="Calibri" panose="020F0502020204030204" pitchFamily="34" charset="0"/>
                <a:cs typeface="Arial" panose="020B0604020202020204" pitchFamily="34" charset="0"/>
              </a:rPr>
              <a:t>Sun, J., Liu, M., &amp; Yang, N. (2021). Insight into the origin of SARS-CoV-2 through structural analysis of receptor recognition: a molecular simulation study. </a:t>
            </a:r>
            <a:r>
              <a:rPr lang="en-US" sz="1400" i="1" dirty="0">
                <a:effectLst/>
                <a:latin typeface="Arial" panose="020B0604020202020204" pitchFamily="34" charset="0"/>
                <a:ea typeface="Calibri" panose="020F0502020204030204" pitchFamily="34" charset="0"/>
                <a:cs typeface="Arial" panose="020B0604020202020204" pitchFamily="34" charset="0"/>
              </a:rPr>
              <a:t>RSC Advances</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11</a:t>
            </a:r>
            <a:r>
              <a:rPr lang="en-US" sz="1400" dirty="0">
                <a:effectLst/>
                <a:latin typeface="Arial" panose="020B0604020202020204" pitchFamily="34" charset="0"/>
                <a:ea typeface="Calibri" panose="020F0502020204030204" pitchFamily="34" charset="0"/>
                <a:cs typeface="Arial" panose="020B0604020202020204" pitchFamily="34" charset="0"/>
              </a:rPr>
              <a:t>(15), 8718–8729. https://doi.org/10.1039/d1ra00127b</a:t>
            </a:r>
          </a:p>
          <a:p>
            <a:pPr marL="342900" indent="-342900">
              <a:lnSpc>
                <a:spcPct val="107000"/>
              </a:lnSpc>
              <a:spcAft>
                <a:spcPts val="800"/>
              </a:spcAft>
              <a:buFont typeface="+mj-lt"/>
              <a:buAutoNum type="arabicPeriod" startAt="17"/>
            </a:pPr>
            <a:r>
              <a:rPr lang="en-US" sz="1400" dirty="0" err="1">
                <a:effectLst/>
                <a:latin typeface="Arial" panose="020B0604020202020204" pitchFamily="34" charset="0"/>
                <a:ea typeface="Calibri" panose="020F0502020204030204" pitchFamily="34" charset="0"/>
                <a:cs typeface="Arial" panose="020B0604020202020204" pitchFamily="34" charset="0"/>
              </a:rPr>
              <a:t>V’kovski</a:t>
            </a:r>
            <a:r>
              <a:rPr lang="en-US" sz="1400" dirty="0">
                <a:effectLst/>
                <a:latin typeface="Arial" panose="020B0604020202020204" pitchFamily="34" charset="0"/>
                <a:ea typeface="Calibri" panose="020F0502020204030204" pitchFamily="34" charset="0"/>
                <a:cs typeface="Arial" panose="020B0604020202020204" pitchFamily="34" charset="0"/>
              </a:rPr>
              <a:t>, P., </a:t>
            </a:r>
            <a:r>
              <a:rPr lang="en-US" sz="1400" dirty="0" err="1">
                <a:effectLst/>
                <a:latin typeface="Arial" panose="020B0604020202020204" pitchFamily="34" charset="0"/>
                <a:ea typeface="Calibri" panose="020F0502020204030204" pitchFamily="34" charset="0"/>
                <a:cs typeface="Arial" panose="020B0604020202020204" pitchFamily="34" charset="0"/>
              </a:rPr>
              <a:t>Kratzel</a:t>
            </a:r>
            <a:r>
              <a:rPr lang="en-US" sz="1400" dirty="0">
                <a:effectLst/>
                <a:latin typeface="Arial" panose="020B0604020202020204" pitchFamily="34" charset="0"/>
                <a:ea typeface="Calibri" panose="020F0502020204030204" pitchFamily="34" charset="0"/>
                <a:cs typeface="Arial" panose="020B0604020202020204" pitchFamily="34" charset="0"/>
              </a:rPr>
              <a:t>, A., Steiner, S., </a:t>
            </a:r>
            <a:r>
              <a:rPr lang="en-US" sz="1400" dirty="0" err="1">
                <a:effectLst/>
                <a:latin typeface="Arial" panose="020B0604020202020204" pitchFamily="34" charset="0"/>
                <a:ea typeface="Calibri" panose="020F0502020204030204" pitchFamily="34" charset="0"/>
                <a:cs typeface="Arial" panose="020B0604020202020204" pitchFamily="34" charset="0"/>
              </a:rPr>
              <a:t>Stalder</a:t>
            </a:r>
            <a:r>
              <a:rPr lang="en-US" sz="1400" dirty="0">
                <a:effectLst/>
                <a:latin typeface="Arial" panose="020B0604020202020204" pitchFamily="34" charset="0"/>
                <a:ea typeface="Calibri" panose="020F0502020204030204" pitchFamily="34" charset="0"/>
                <a:cs typeface="Arial" panose="020B0604020202020204" pitchFamily="34" charset="0"/>
              </a:rPr>
              <a:t>, H., &amp; Thiel, V. (2021). Coronavirus biology and replication: implications for SARS-CoV-2. </a:t>
            </a:r>
            <a:r>
              <a:rPr lang="en-US" sz="1400" i="1" dirty="0">
                <a:effectLst/>
                <a:latin typeface="Arial" panose="020B0604020202020204" pitchFamily="34" charset="0"/>
                <a:ea typeface="Calibri" panose="020F0502020204030204" pitchFamily="34" charset="0"/>
                <a:cs typeface="Arial" panose="020B0604020202020204" pitchFamily="34" charset="0"/>
              </a:rPr>
              <a:t>Nature Reviews Microbiology</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19</a:t>
            </a:r>
            <a:r>
              <a:rPr lang="en-US" sz="1400" dirty="0">
                <a:effectLst/>
                <a:latin typeface="Arial" panose="020B0604020202020204" pitchFamily="34" charset="0"/>
                <a:ea typeface="Calibri" panose="020F0502020204030204" pitchFamily="34" charset="0"/>
                <a:cs typeface="Arial" panose="020B0604020202020204" pitchFamily="34" charset="0"/>
              </a:rPr>
              <a:t>(3), 155–170. https://doi.org/10.1038/s41579-020-00468-6</a:t>
            </a:r>
          </a:p>
          <a:p>
            <a:pPr marL="342900" indent="-342900">
              <a:lnSpc>
                <a:spcPct val="107000"/>
              </a:lnSpc>
              <a:spcAft>
                <a:spcPts val="800"/>
              </a:spcAft>
              <a:buFont typeface="+mj-lt"/>
              <a:buAutoNum type="arabicPeriod" startAt="17"/>
            </a:pPr>
            <a:r>
              <a:rPr lang="en-US" sz="1400" dirty="0">
                <a:effectLst/>
                <a:latin typeface="Arial" panose="020B0604020202020204" pitchFamily="34" charset="0"/>
                <a:ea typeface="Calibri" panose="020F0502020204030204" pitchFamily="34" charset="0"/>
                <a:cs typeface="Arial" panose="020B0604020202020204" pitchFamily="34" charset="0"/>
              </a:rPr>
              <a:t>Wang, C., Greene, D., Xiao, L., Qi, R., &amp; Luo, R. (2018). Recent developments and applications of the MMPBSA method. </a:t>
            </a:r>
            <a:r>
              <a:rPr lang="en-US" sz="1400" i="1" dirty="0">
                <a:effectLst/>
                <a:latin typeface="Arial" panose="020B0604020202020204" pitchFamily="34" charset="0"/>
                <a:ea typeface="Calibri" panose="020F0502020204030204" pitchFamily="34" charset="0"/>
                <a:cs typeface="Arial" panose="020B0604020202020204" pitchFamily="34" charset="0"/>
              </a:rPr>
              <a:t>Frontiers in Molecular Biosciences</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4</a:t>
            </a:r>
            <a:r>
              <a:rPr lang="en-US" sz="1400" dirty="0">
                <a:effectLst/>
                <a:latin typeface="Arial" panose="020B0604020202020204" pitchFamily="34" charset="0"/>
                <a:ea typeface="Calibri" panose="020F0502020204030204" pitchFamily="34" charset="0"/>
                <a:cs typeface="Arial" panose="020B0604020202020204" pitchFamily="34" charset="0"/>
              </a:rPr>
              <a:t>(JAN), 1–18. https://doi.org/10.3389/fmolb.2017.00087</a:t>
            </a:r>
          </a:p>
          <a:p>
            <a:pPr marL="342900" indent="-342900">
              <a:lnSpc>
                <a:spcPct val="107000"/>
              </a:lnSpc>
              <a:spcAft>
                <a:spcPts val="800"/>
              </a:spcAft>
              <a:buFont typeface="+mj-lt"/>
              <a:buAutoNum type="arabicPeriod" startAt="17"/>
            </a:pPr>
            <a:r>
              <a:rPr lang="en-US" sz="1400" dirty="0" err="1">
                <a:effectLst/>
                <a:latin typeface="Arial" panose="020B0604020202020204" pitchFamily="34" charset="0"/>
                <a:ea typeface="Calibri" panose="020F0502020204030204" pitchFamily="34" charset="0"/>
                <a:cs typeface="Arial" panose="020B0604020202020204" pitchFamily="34" charset="0"/>
              </a:rPr>
              <a:t>Wrapp</a:t>
            </a:r>
            <a:r>
              <a:rPr lang="en-US" sz="1400" dirty="0">
                <a:effectLst/>
                <a:latin typeface="Arial" panose="020B0604020202020204" pitchFamily="34" charset="0"/>
                <a:ea typeface="Calibri" panose="020F0502020204030204" pitchFamily="34" charset="0"/>
                <a:cs typeface="Arial" panose="020B0604020202020204" pitchFamily="34" charset="0"/>
              </a:rPr>
              <a:t>, D., Wang, N., Corbett, K. S., Goldsmith, J. A., Hsieh, C. L., </a:t>
            </a:r>
            <a:r>
              <a:rPr lang="en-US" sz="1400" dirty="0" err="1">
                <a:effectLst/>
                <a:latin typeface="Arial" panose="020B0604020202020204" pitchFamily="34" charset="0"/>
                <a:ea typeface="Calibri" panose="020F0502020204030204" pitchFamily="34" charset="0"/>
                <a:cs typeface="Arial" panose="020B0604020202020204" pitchFamily="34" charset="0"/>
              </a:rPr>
              <a:t>Abiona</a:t>
            </a:r>
            <a:r>
              <a:rPr lang="en-US" sz="1400" dirty="0">
                <a:effectLst/>
                <a:latin typeface="Arial" panose="020B0604020202020204" pitchFamily="34" charset="0"/>
                <a:ea typeface="Calibri" panose="020F0502020204030204" pitchFamily="34" charset="0"/>
                <a:cs typeface="Arial" panose="020B0604020202020204" pitchFamily="34" charset="0"/>
              </a:rPr>
              <a:t>, O., Graham, B. S., &amp; McLellan, J. S. (2020). Cryo-EM structure of the 2019-nCoV spike in the prefusion conformation. </a:t>
            </a:r>
            <a:r>
              <a:rPr lang="en-US" sz="1400" i="1" dirty="0">
                <a:effectLst/>
                <a:latin typeface="Arial" panose="020B0604020202020204" pitchFamily="34" charset="0"/>
                <a:ea typeface="Calibri" panose="020F0502020204030204" pitchFamily="34" charset="0"/>
                <a:cs typeface="Arial" panose="020B0604020202020204" pitchFamily="34" charset="0"/>
              </a:rPr>
              <a:t>Science</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367</a:t>
            </a:r>
            <a:r>
              <a:rPr lang="en-US" sz="1400" dirty="0">
                <a:effectLst/>
                <a:latin typeface="Arial" panose="020B0604020202020204" pitchFamily="34" charset="0"/>
                <a:ea typeface="Calibri" panose="020F0502020204030204" pitchFamily="34" charset="0"/>
                <a:cs typeface="Arial" panose="020B0604020202020204" pitchFamily="34" charset="0"/>
              </a:rPr>
              <a:t>(6483), 1260–1263. https://doi.org/10.1126/science.aax0902</a:t>
            </a:r>
          </a:p>
          <a:p>
            <a:pPr marL="342900" indent="-342900">
              <a:lnSpc>
                <a:spcPct val="107000"/>
              </a:lnSpc>
              <a:spcAft>
                <a:spcPts val="800"/>
              </a:spcAft>
              <a:buFont typeface="+mj-lt"/>
              <a:buAutoNum type="arabicPeriod" startAt="17"/>
            </a:pPr>
            <a:r>
              <a:rPr lang="en-US" sz="1400" dirty="0">
                <a:effectLst/>
                <a:latin typeface="Arial" panose="020B0604020202020204" pitchFamily="34" charset="0"/>
                <a:ea typeface="Calibri" panose="020F0502020204030204" pitchFamily="34" charset="0"/>
                <a:cs typeface="Arial" panose="020B0604020202020204" pitchFamily="34" charset="0"/>
              </a:rPr>
              <a:t>Zheng, J. (2020). SARS-coV-2: An emerging coronavirus that causes a global threat. </a:t>
            </a:r>
            <a:r>
              <a:rPr lang="en-US" sz="1400" i="1" dirty="0">
                <a:effectLst/>
                <a:latin typeface="Arial" panose="020B0604020202020204" pitchFamily="34" charset="0"/>
                <a:ea typeface="Calibri" panose="020F0502020204030204" pitchFamily="34" charset="0"/>
                <a:cs typeface="Arial" panose="020B0604020202020204" pitchFamily="34" charset="0"/>
              </a:rPr>
              <a:t>International Journal of Biological Sciences</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16</a:t>
            </a:r>
            <a:r>
              <a:rPr lang="en-US" sz="1400" dirty="0">
                <a:effectLst/>
                <a:latin typeface="Arial" panose="020B0604020202020204" pitchFamily="34" charset="0"/>
                <a:ea typeface="Calibri" panose="020F0502020204030204" pitchFamily="34" charset="0"/>
                <a:cs typeface="Arial" panose="020B0604020202020204" pitchFamily="34" charset="0"/>
              </a:rPr>
              <a:t>(10), 1678–1685. https://doi.org/10.7150/ijbs.45053</a:t>
            </a:r>
          </a:p>
          <a:p>
            <a:pPr marL="342900" indent="-342900">
              <a:lnSpc>
                <a:spcPct val="107000"/>
              </a:lnSpc>
              <a:spcAft>
                <a:spcPts val="800"/>
              </a:spcAft>
              <a:buFont typeface="+mj-lt"/>
              <a:buAutoNum type="arabicPeriod" startAt="17"/>
            </a:pPr>
            <a:r>
              <a:rPr lang="en-US" sz="1400" dirty="0">
                <a:effectLst/>
                <a:latin typeface="Arial" panose="020B0604020202020204" pitchFamily="34" charset="0"/>
                <a:ea typeface="Calibri" panose="020F0502020204030204" pitchFamily="34" charset="0"/>
                <a:cs typeface="Arial" panose="020B0604020202020204" pitchFamily="34" charset="0"/>
              </a:rPr>
              <a:t>Zhou, P., Yang, X. Lou, Wang, X. G., Hu, B., Zhang, L., Zhang, W., Si, H. R., Zhu, Y., Li, B., Huang, C. L., Chen, H. D., Chen, J., Luo, Y., Guo, H., Jiang, R. Di, Liu, M. Q., Chen, Y., Shen, X. R., Wang, X., … Shi, Z. L. (2020). A pneumonia outbreak associated with a new coronavirus of probable bat origin. </a:t>
            </a:r>
            <a:r>
              <a:rPr lang="en-US" sz="1400" i="1" dirty="0">
                <a:effectLst/>
                <a:latin typeface="Arial" panose="020B0604020202020204" pitchFamily="34" charset="0"/>
                <a:ea typeface="Calibri" panose="020F0502020204030204" pitchFamily="34" charset="0"/>
                <a:cs typeface="Arial" panose="020B0604020202020204" pitchFamily="34" charset="0"/>
              </a:rPr>
              <a:t>Nature</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579</a:t>
            </a:r>
            <a:r>
              <a:rPr lang="en-US" sz="1400" dirty="0">
                <a:effectLst/>
                <a:latin typeface="Arial" panose="020B0604020202020204" pitchFamily="34" charset="0"/>
                <a:ea typeface="Calibri" panose="020F0502020204030204" pitchFamily="34" charset="0"/>
                <a:cs typeface="Arial" panose="020B0604020202020204" pitchFamily="34" charset="0"/>
              </a:rPr>
              <a:t>(7798), 270–273. https://doi.org/10.1038/s41586-020-2012-7</a:t>
            </a:r>
          </a:p>
          <a:p>
            <a:pPr marL="342900" indent="-342900">
              <a:lnSpc>
                <a:spcPct val="107000"/>
              </a:lnSpc>
              <a:spcAft>
                <a:spcPts val="800"/>
              </a:spcAft>
              <a:buFont typeface="+mj-lt"/>
              <a:buAutoNum type="arabicPeriod" startAt="17"/>
            </a:pPr>
            <a:r>
              <a:rPr lang="en-US" sz="1400" dirty="0">
                <a:effectLst/>
                <a:latin typeface="Arial" panose="020B0604020202020204" pitchFamily="34" charset="0"/>
                <a:ea typeface="Calibri" panose="020F0502020204030204" pitchFamily="34" charset="0"/>
                <a:cs typeface="Arial" panose="020B0604020202020204" pitchFamily="34" charset="0"/>
              </a:rPr>
              <a:t>Zhou, W., Xu, C., Wang, P., Luo, M., Xu, Z., Cheng, R., </a:t>
            </a:r>
            <a:r>
              <a:rPr lang="en-US" sz="1400" dirty="0" err="1">
                <a:effectLst/>
                <a:latin typeface="Arial" panose="020B0604020202020204" pitchFamily="34" charset="0"/>
                <a:ea typeface="Calibri" panose="020F0502020204030204" pitchFamily="34" charset="0"/>
                <a:cs typeface="Arial" panose="020B0604020202020204" pitchFamily="34" charset="0"/>
              </a:rPr>
              <a:t>Jin</a:t>
            </a:r>
            <a:r>
              <a:rPr lang="en-US" sz="1400" dirty="0">
                <a:effectLst/>
                <a:latin typeface="Arial" panose="020B0604020202020204" pitchFamily="34" charset="0"/>
                <a:ea typeface="Calibri" panose="020F0502020204030204" pitchFamily="34" charset="0"/>
                <a:cs typeface="Arial" panose="020B0604020202020204" pitchFamily="34" charset="0"/>
              </a:rPr>
              <a:t>, X., Guo, Y., </a:t>
            </a:r>
            <a:r>
              <a:rPr lang="en-US" sz="1400" dirty="0" err="1">
                <a:effectLst/>
                <a:latin typeface="Arial" panose="020B0604020202020204" pitchFamily="34" charset="0"/>
                <a:ea typeface="Calibri" panose="020F0502020204030204" pitchFamily="34" charset="0"/>
                <a:cs typeface="Arial" panose="020B0604020202020204" pitchFamily="34" charset="0"/>
              </a:rPr>
              <a:t>Xue</a:t>
            </a:r>
            <a:r>
              <a:rPr lang="en-US" sz="1400" dirty="0">
                <a:effectLst/>
                <a:latin typeface="Arial" panose="020B0604020202020204" pitchFamily="34" charset="0"/>
                <a:ea typeface="Calibri" panose="020F0502020204030204" pitchFamily="34" charset="0"/>
                <a:cs typeface="Arial" panose="020B0604020202020204" pitchFamily="34" charset="0"/>
              </a:rPr>
              <a:t>, G., Juan, L., </a:t>
            </a:r>
            <a:r>
              <a:rPr lang="en-US" sz="1400" dirty="0" err="1">
                <a:effectLst/>
                <a:latin typeface="Arial" panose="020B0604020202020204" pitchFamily="34" charset="0"/>
                <a:ea typeface="Calibri" panose="020F0502020204030204" pitchFamily="34" charset="0"/>
                <a:cs typeface="Arial" panose="020B0604020202020204" pitchFamily="34" charset="0"/>
              </a:rPr>
              <a:t>Anashkina</a:t>
            </a:r>
            <a:r>
              <a:rPr lang="en-US" sz="1400" dirty="0">
                <a:effectLst/>
                <a:latin typeface="Arial" panose="020B0604020202020204" pitchFamily="34" charset="0"/>
                <a:ea typeface="Calibri" panose="020F0502020204030204" pitchFamily="34" charset="0"/>
                <a:cs typeface="Arial" panose="020B0604020202020204" pitchFamily="34" charset="0"/>
              </a:rPr>
              <a:t>, A. A., </a:t>
            </a:r>
            <a:r>
              <a:rPr lang="en-US" sz="1400" dirty="0" err="1">
                <a:effectLst/>
                <a:latin typeface="Arial" panose="020B0604020202020204" pitchFamily="34" charset="0"/>
                <a:ea typeface="Calibri" panose="020F0502020204030204" pitchFamily="34" charset="0"/>
                <a:cs typeface="Arial" panose="020B0604020202020204" pitchFamily="34" charset="0"/>
              </a:rPr>
              <a:t>Nie</a:t>
            </a:r>
            <a:r>
              <a:rPr lang="en-US" sz="1400" dirty="0">
                <a:effectLst/>
                <a:latin typeface="Arial" panose="020B0604020202020204" pitchFamily="34" charset="0"/>
                <a:ea typeface="Calibri" panose="020F0502020204030204" pitchFamily="34" charset="0"/>
                <a:cs typeface="Arial" panose="020B0604020202020204" pitchFamily="34" charset="0"/>
              </a:rPr>
              <a:t>, H., &amp; Jiang, Q. (2021). N439K Variant in Spike Protein Alter the Infection Efficiency and Antigenicity of SARS-CoV-2 Based on Molecular Dynamics Simulation. </a:t>
            </a:r>
            <a:r>
              <a:rPr lang="en-US" sz="1400" i="1" dirty="0">
                <a:effectLst/>
                <a:latin typeface="Arial" panose="020B0604020202020204" pitchFamily="34" charset="0"/>
                <a:ea typeface="Calibri" panose="020F0502020204030204" pitchFamily="34" charset="0"/>
                <a:cs typeface="Arial" panose="020B0604020202020204" pitchFamily="34" charset="0"/>
              </a:rPr>
              <a:t>Frontiers in Cell and Developmental Biology</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i="1" dirty="0">
                <a:effectLst/>
                <a:latin typeface="Arial" panose="020B0604020202020204" pitchFamily="34" charset="0"/>
                <a:ea typeface="Calibri" panose="020F0502020204030204" pitchFamily="34" charset="0"/>
                <a:cs typeface="Arial" panose="020B0604020202020204" pitchFamily="34" charset="0"/>
              </a:rPr>
              <a:t>9</a:t>
            </a:r>
            <a:r>
              <a:rPr lang="en-US" sz="1400" dirty="0">
                <a:effectLst/>
                <a:latin typeface="Arial" panose="020B0604020202020204" pitchFamily="34" charset="0"/>
                <a:ea typeface="Calibri" panose="020F0502020204030204" pitchFamily="34" charset="0"/>
                <a:cs typeface="Arial" panose="020B0604020202020204" pitchFamily="34" charset="0"/>
              </a:rPr>
              <a:t>(August), 1–11. https://doi.org/10.3389/fcell.2021.697035</a:t>
            </a:r>
          </a:p>
        </p:txBody>
      </p:sp>
    </p:spTree>
    <p:extLst>
      <p:ext uri="{BB962C8B-B14F-4D97-AF65-F5344CB8AC3E}">
        <p14:creationId xmlns:p14="http://schemas.microsoft.com/office/powerpoint/2010/main" val="204224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fontScale="90000"/>
          </a:bodyPr>
          <a:lstStyle/>
          <a:p>
            <a:pPr algn="ctr"/>
            <a:r>
              <a:rPr lang="en-US" sz="3200" b="1" dirty="0"/>
              <a:t>SARS-CoV-2 Spike Glycoprotein Receptor Binding Domain (RBD)</a:t>
            </a:r>
            <a:endParaRPr lang="th-TH" sz="3200" b="1" dirty="0"/>
          </a:p>
        </p:txBody>
      </p:sp>
      <p:grpSp>
        <p:nvGrpSpPr>
          <p:cNvPr id="6" name="Group 5">
            <a:extLst>
              <a:ext uri="{FF2B5EF4-FFF2-40B4-BE49-F238E27FC236}">
                <a16:creationId xmlns:a16="http://schemas.microsoft.com/office/drawing/2014/main" id="{850B3271-C88B-4F63-97C2-9711D5795B4A}"/>
              </a:ext>
            </a:extLst>
          </p:cNvPr>
          <p:cNvGrpSpPr/>
          <p:nvPr/>
        </p:nvGrpSpPr>
        <p:grpSpPr>
          <a:xfrm>
            <a:off x="3887662" y="1404865"/>
            <a:ext cx="5437279" cy="3216904"/>
            <a:chOff x="6213763" y="1699122"/>
            <a:chExt cx="6076199" cy="3594914"/>
          </a:xfrm>
        </p:grpSpPr>
        <p:pic>
          <p:nvPicPr>
            <p:cNvPr id="7" name="Picture 2">
              <a:extLst>
                <a:ext uri="{FF2B5EF4-FFF2-40B4-BE49-F238E27FC236}">
                  <a16:creationId xmlns:a16="http://schemas.microsoft.com/office/drawing/2014/main" id="{9CC47CB2-D5C9-4182-BAE4-5CD37898C7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57" t="29388" r="59909" b="5578"/>
            <a:stretch/>
          </p:blipFill>
          <p:spPr bwMode="auto">
            <a:xfrm>
              <a:off x="6213763" y="1699122"/>
              <a:ext cx="2471762" cy="330029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697F303-8840-42F3-B284-BD4CEBFA3D3C}"/>
                </a:ext>
              </a:extLst>
            </p:cNvPr>
            <p:cNvGrpSpPr/>
            <p:nvPr/>
          </p:nvGrpSpPr>
          <p:grpSpPr>
            <a:xfrm>
              <a:off x="7702444" y="1855242"/>
              <a:ext cx="4300193" cy="2211844"/>
              <a:chOff x="7702444" y="1855242"/>
              <a:chExt cx="4300193" cy="2211844"/>
            </a:xfrm>
          </p:grpSpPr>
          <p:pic>
            <p:nvPicPr>
              <p:cNvPr id="11" name="Picture 10">
                <a:extLst>
                  <a:ext uri="{FF2B5EF4-FFF2-40B4-BE49-F238E27FC236}">
                    <a16:creationId xmlns:a16="http://schemas.microsoft.com/office/drawing/2014/main" id="{DC7740D7-81A4-424B-A623-F1F30EF69BAE}"/>
                  </a:ext>
                </a:extLst>
              </p:cNvPr>
              <p:cNvPicPr>
                <a:picLocks noChangeAspect="1"/>
              </p:cNvPicPr>
              <p:nvPr/>
            </p:nvPicPr>
            <p:blipFill rotWithShape="1">
              <a:blip r:embed="rId5"/>
              <a:srcRect l="10578" t="4707" r="68341" b="75614"/>
              <a:stretch/>
            </p:blipFill>
            <p:spPr>
              <a:xfrm>
                <a:off x="9745951" y="1855242"/>
                <a:ext cx="2256686" cy="2211844"/>
              </a:xfrm>
              <a:prstGeom prst="rect">
                <a:avLst/>
              </a:prstGeom>
              <a:ln>
                <a:solidFill>
                  <a:schemeClr val="tx1"/>
                </a:solidFill>
              </a:ln>
            </p:spPr>
          </p:pic>
          <p:sp>
            <p:nvSpPr>
              <p:cNvPr id="12" name="Rectangle 11">
                <a:extLst>
                  <a:ext uri="{FF2B5EF4-FFF2-40B4-BE49-F238E27FC236}">
                    <a16:creationId xmlns:a16="http://schemas.microsoft.com/office/drawing/2014/main" id="{BB90B353-FE2D-4C1E-B793-33F3AA8D5E14}"/>
                  </a:ext>
                </a:extLst>
              </p:cNvPr>
              <p:cNvSpPr/>
              <p:nvPr/>
            </p:nvSpPr>
            <p:spPr>
              <a:xfrm>
                <a:off x="7702444" y="2286218"/>
                <a:ext cx="911104" cy="911104"/>
              </a:xfrm>
              <a:prstGeom prst="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th-TH" sz="1200"/>
              </a:p>
            </p:txBody>
          </p:sp>
          <p:cxnSp>
            <p:nvCxnSpPr>
              <p:cNvPr id="13" name="Straight Connector 12">
                <a:extLst>
                  <a:ext uri="{FF2B5EF4-FFF2-40B4-BE49-F238E27FC236}">
                    <a16:creationId xmlns:a16="http://schemas.microsoft.com/office/drawing/2014/main" id="{326832B2-BBB3-4C1C-915D-CE6DAFF27EDD}"/>
                  </a:ext>
                </a:extLst>
              </p:cNvPr>
              <p:cNvCxnSpPr/>
              <p:nvPr/>
            </p:nvCxnSpPr>
            <p:spPr>
              <a:xfrm flipV="1">
                <a:off x="8613548" y="1855242"/>
                <a:ext cx="1139677" cy="430976"/>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A4D6F3C-B225-473E-90AD-D67CDFEB1362}"/>
                  </a:ext>
                </a:extLst>
              </p:cNvPr>
              <p:cNvCxnSpPr>
                <a:cxnSpLocks/>
              </p:cNvCxnSpPr>
              <p:nvPr/>
            </p:nvCxnSpPr>
            <p:spPr>
              <a:xfrm>
                <a:off x="8613548" y="3197322"/>
                <a:ext cx="1139677" cy="869764"/>
              </a:xfrm>
              <a:prstGeom prst="line">
                <a:avLst/>
              </a:prstGeom>
              <a:ln>
                <a:prstDash val="sysDash"/>
              </a:ln>
            </p:spPr>
            <p:style>
              <a:lnRef idx="1">
                <a:schemeClr val="dk1"/>
              </a:lnRef>
              <a:fillRef idx="0">
                <a:schemeClr val="dk1"/>
              </a:fillRef>
              <a:effectRef idx="0">
                <a:schemeClr val="dk1"/>
              </a:effectRef>
              <a:fontRef idx="minor">
                <a:schemeClr val="tx1"/>
              </a:fontRef>
            </p:style>
          </p:cxnSp>
        </p:grpSp>
        <p:sp>
          <p:nvSpPr>
            <p:cNvPr id="9" name="TextBox 8">
              <a:extLst>
                <a:ext uri="{FF2B5EF4-FFF2-40B4-BE49-F238E27FC236}">
                  <a16:creationId xmlns:a16="http://schemas.microsoft.com/office/drawing/2014/main" id="{3FA79AFC-54A3-41AA-95E5-F3100A6C794C}"/>
                </a:ext>
              </a:extLst>
            </p:cNvPr>
            <p:cNvSpPr txBox="1"/>
            <p:nvPr/>
          </p:nvSpPr>
          <p:spPr>
            <a:xfrm>
              <a:off x="6285737" y="5001685"/>
              <a:ext cx="5879978" cy="292351"/>
            </a:xfrm>
            <a:prstGeom prst="rect">
              <a:avLst/>
            </a:prstGeom>
            <a:noFill/>
          </p:spPr>
          <p:txBody>
            <a:bodyPr wrap="square">
              <a:spAutoFit/>
            </a:bodyPr>
            <a:lstStyle/>
            <a:p>
              <a:pPr algn="ctr"/>
              <a:r>
                <a:rPr lang="fr-FR" sz="1050" dirty="0" err="1">
                  <a:latin typeface="Arial" panose="020B0604020202020204" pitchFamily="34" charset="0"/>
                  <a:cs typeface="Arial" panose="020B0604020202020204" pitchFamily="34" charset="0"/>
                </a:rPr>
                <a:t>Wrapp</a:t>
              </a:r>
              <a:r>
                <a:rPr lang="fr-FR" sz="1050" dirty="0">
                  <a:latin typeface="Arial" panose="020B0604020202020204" pitchFamily="34" charset="0"/>
                  <a:cs typeface="Arial" panose="020B0604020202020204" pitchFamily="34" charset="0"/>
                </a:rPr>
                <a:t> et al., Science 367, 1260–1263 (2020)</a:t>
              </a:r>
              <a:endParaRPr lang="th-TH" sz="1050" dirty="0">
                <a:latin typeface="Arial" panose="020B0604020202020204" pitchFamily="34" charset="0"/>
              </a:endParaRPr>
            </a:p>
          </p:txBody>
        </p:sp>
        <p:sp>
          <p:nvSpPr>
            <p:cNvPr id="10" name="TextBox 9">
              <a:extLst>
                <a:ext uri="{FF2B5EF4-FFF2-40B4-BE49-F238E27FC236}">
                  <a16:creationId xmlns:a16="http://schemas.microsoft.com/office/drawing/2014/main" id="{64FFF163-5A89-495C-9F9F-F5A90A60545B}"/>
                </a:ext>
              </a:extLst>
            </p:cNvPr>
            <p:cNvSpPr txBox="1"/>
            <p:nvPr/>
          </p:nvSpPr>
          <p:spPr>
            <a:xfrm>
              <a:off x="9458625" y="4191572"/>
              <a:ext cx="2831337" cy="461665"/>
            </a:xfrm>
            <a:prstGeom prst="rect">
              <a:avLst/>
            </a:prstGeom>
            <a:noFill/>
          </p:spPr>
          <p:txBody>
            <a:bodyPr wrap="square">
              <a:spAutoFit/>
            </a:bodyPr>
            <a:lstStyle/>
            <a:p>
              <a:pPr algn="ctr"/>
              <a:r>
                <a:rPr lang="fr-FR" sz="1200" b="1" dirty="0">
                  <a:latin typeface="Arial" panose="020B0604020202020204" pitchFamily="34" charset="0"/>
                  <a:cs typeface="Arial" panose="020B0604020202020204" pitchFamily="34" charset="0"/>
                </a:rPr>
                <a:t>RBD</a:t>
              </a:r>
              <a:r>
                <a:rPr lang="fr-FR" sz="1200" dirty="0">
                  <a:latin typeface="Arial" panose="020B0604020202020204" pitchFamily="34" charset="0"/>
                  <a:cs typeface="Arial" panose="020B0604020202020204" pitchFamily="34" charset="0"/>
                </a:rPr>
                <a:t> </a:t>
              </a:r>
            </a:p>
            <a:p>
              <a:pPr algn="ctr"/>
              <a:r>
                <a:rPr lang="fr-FR" sz="1200" dirty="0">
                  <a:latin typeface="Arial" panose="020B0604020202020204" pitchFamily="34" charset="0"/>
                  <a:cs typeface="Arial" panose="020B0604020202020204" pitchFamily="34" charset="0"/>
                </a:rPr>
                <a:t>(</a:t>
              </a:r>
              <a:r>
                <a:rPr lang="fr-FR" sz="1200" dirty="0" err="1">
                  <a:latin typeface="Arial" panose="020B0604020202020204" pitchFamily="34" charset="0"/>
                  <a:cs typeface="Arial" panose="020B0604020202020204" pitchFamily="34" charset="0"/>
                </a:rPr>
                <a:t>Receptor</a:t>
              </a:r>
              <a:r>
                <a:rPr lang="fr-FR" sz="1200" dirty="0">
                  <a:latin typeface="Arial" panose="020B0604020202020204" pitchFamily="34" charset="0"/>
                  <a:cs typeface="Arial" panose="020B0604020202020204" pitchFamily="34" charset="0"/>
                </a:rPr>
                <a:t> binding </a:t>
              </a:r>
              <a:r>
                <a:rPr lang="fr-FR" sz="1200" dirty="0" err="1">
                  <a:latin typeface="Arial" panose="020B0604020202020204" pitchFamily="34" charset="0"/>
                  <a:cs typeface="Arial" panose="020B0604020202020204" pitchFamily="34" charset="0"/>
                </a:rPr>
                <a:t>domain</a:t>
              </a:r>
              <a:r>
                <a:rPr lang="fr-FR" sz="1200" dirty="0">
                  <a:latin typeface="Arial" panose="020B0604020202020204" pitchFamily="34" charset="0"/>
                  <a:cs typeface="Arial" panose="020B0604020202020204" pitchFamily="34" charset="0"/>
                </a:rPr>
                <a:t>)</a:t>
              </a:r>
              <a:endParaRPr lang="th-TH" sz="1200" dirty="0">
                <a:latin typeface="Arial" panose="020B0604020202020204" pitchFamily="34" charset="0"/>
              </a:endParaRPr>
            </a:p>
          </p:txBody>
        </p:sp>
      </p:grpSp>
      <p:grpSp>
        <p:nvGrpSpPr>
          <p:cNvPr id="15" name="Group 14">
            <a:extLst>
              <a:ext uri="{FF2B5EF4-FFF2-40B4-BE49-F238E27FC236}">
                <a16:creationId xmlns:a16="http://schemas.microsoft.com/office/drawing/2014/main" id="{CEA067AC-88C7-4BFE-A282-2EBB8B9E9A3D}"/>
              </a:ext>
            </a:extLst>
          </p:cNvPr>
          <p:cNvGrpSpPr/>
          <p:nvPr/>
        </p:nvGrpSpPr>
        <p:grpSpPr>
          <a:xfrm>
            <a:off x="84107" y="815923"/>
            <a:ext cx="4226989" cy="5794398"/>
            <a:chOff x="240989" y="914644"/>
            <a:chExt cx="4226989" cy="5794398"/>
          </a:xfrm>
        </p:grpSpPr>
        <p:pic>
          <p:nvPicPr>
            <p:cNvPr id="16" name="Picture 15" descr="A picture containing hydrozoan&#10;&#10;Description automatically generated">
              <a:extLst>
                <a:ext uri="{FF2B5EF4-FFF2-40B4-BE49-F238E27FC236}">
                  <a16:creationId xmlns:a16="http://schemas.microsoft.com/office/drawing/2014/main" id="{C3031237-AA81-42D9-A7FB-13BC96DE5D58}"/>
                </a:ext>
              </a:extLst>
            </p:cNvPr>
            <p:cNvPicPr>
              <a:picLocks noChangeAspect="1"/>
            </p:cNvPicPr>
            <p:nvPr/>
          </p:nvPicPr>
          <p:blipFill rotWithShape="1">
            <a:blip r:embed="rId6"/>
            <a:srcRect l="30360" r="32871"/>
            <a:stretch/>
          </p:blipFill>
          <p:spPr>
            <a:xfrm>
              <a:off x="530830" y="914644"/>
              <a:ext cx="3937148" cy="5794398"/>
            </a:xfrm>
            <a:prstGeom prst="rect">
              <a:avLst/>
            </a:prstGeom>
          </p:spPr>
        </p:pic>
        <p:sp>
          <p:nvSpPr>
            <p:cNvPr id="17" name="Right Brace 16">
              <a:extLst>
                <a:ext uri="{FF2B5EF4-FFF2-40B4-BE49-F238E27FC236}">
                  <a16:creationId xmlns:a16="http://schemas.microsoft.com/office/drawing/2014/main" id="{0E1145D0-2AE2-4537-89BA-AE6C03643805}"/>
                </a:ext>
              </a:extLst>
            </p:cNvPr>
            <p:cNvSpPr/>
            <p:nvPr/>
          </p:nvSpPr>
          <p:spPr>
            <a:xfrm rot="10800000">
              <a:off x="661877" y="1213490"/>
              <a:ext cx="212726" cy="1496255"/>
            </a:xfrm>
            <a:prstGeom prst="rightBrace">
              <a:avLst>
                <a:gd name="adj1" fmla="val 55576"/>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400"/>
            </a:p>
          </p:txBody>
        </p:sp>
        <p:sp>
          <p:nvSpPr>
            <p:cNvPr id="18" name="Right Brace 17">
              <a:extLst>
                <a:ext uri="{FF2B5EF4-FFF2-40B4-BE49-F238E27FC236}">
                  <a16:creationId xmlns:a16="http://schemas.microsoft.com/office/drawing/2014/main" id="{1CB0D53D-58F4-423A-9CE6-8C7021A8430F}"/>
                </a:ext>
              </a:extLst>
            </p:cNvPr>
            <p:cNvSpPr/>
            <p:nvPr/>
          </p:nvSpPr>
          <p:spPr>
            <a:xfrm rot="10800000">
              <a:off x="661875" y="2851183"/>
              <a:ext cx="237409" cy="3646143"/>
            </a:xfrm>
            <a:prstGeom prst="rightBrace">
              <a:avLst>
                <a:gd name="adj1" fmla="val 5935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400"/>
            </a:p>
          </p:txBody>
        </p:sp>
        <p:sp>
          <p:nvSpPr>
            <p:cNvPr id="19" name="TextBox 18">
              <a:extLst>
                <a:ext uri="{FF2B5EF4-FFF2-40B4-BE49-F238E27FC236}">
                  <a16:creationId xmlns:a16="http://schemas.microsoft.com/office/drawing/2014/main" id="{0B998760-0FE9-48DD-B3AA-4E277A448925}"/>
                </a:ext>
              </a:extLst>
            </p:cNvPr>
            <p:cNvSpPr txBox="1"/>
            <p:nvPr/>
          </p:nvSpPr>
          <p:spPr>
            <a:xfrm rot="16200000">
              <a:off x="-441375" y="1808725"/>
              <a:ext cx="1691232"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SARS-CoV-2 RBD</a:t>
              </a:r>
              <a:endParaRPr lang="th-TH" sz="1400" b="1" dirty="0">
                <a:latin typeface="Arial" panose="020B0604020202020204" pitchFamily="34" charset="0"/>
              </a:endParaRPr>
            </a:p>
          </p:txBody>
        </p:sp>
        <p:sp>
          <p:nvSpPr>
            <p:cNvPr id="20" name="TextBox 19">
              <a:extLst>
                <a:ext uri="{FF2B5EF4-FFF2-40B4-BE49-F238E27FC236}">
                  <a16:creationId xmlns:a16="http://schemas.microsoft.com/office/drawing/2014/main" id="{E3FF5101-86B2-4964-BB36-67609578E52D}"/>
                </a:ext>
              </a:extLst>
            </p:cNvPr>
            <p:cNvSpPr txBox="1"/>
            <p:nvPr/>
          </p:nvSpPr>
          <p:spPr>
            <a:xfrm rot="16200000">
              <a:off x="-1148975" y="4606725"/>
              <a:ext cx="3087705"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Angiotensin Converting Enzyme 2</a:t>
              </a:r>
              <a:endParaRPr lang="th-TH" sz="1400" b="1" dirty="0">
                <a:latin typeface="Arial" panose="020B0604020202020204" pitchFamily="34" charset="0"/>
              </a:endParaRPr>
            </a:p>
          </p:txBody>
        </p:sp>
      </p:grpSp>
      <p:sp>
        <p:nvSpPr>
          <p:cNvPr id="21" name="Rectangle: Rounded Corners 20">
            <a:extLst>
              <a:ext uri="{FF2B5EF4-FFF2-40B4-BE49-F238E27FC236}">
                <a16:creationId xmlns:a16="http://schemas.microsoft.com/office/drawing/2014/main" id="{53C41636-0C3C-4C5D-A1E2-B9B381D990DB}"/>
              </a:ext>
            </a:extLst>
          </p:cNvPr>
          <p:cNvSpPr/>
          <p:nvPr/>
        </p:nvSpPr>
        <p:spPr>
          <a:xfrm>
            <a:off x="4093436" y="4992506"/>
            <a:ext cx="7974160" cy="1532334"/>
          </a:xfrm>
          <a:prstGeom prst="roundRect">
            <a:avLst/>
          </a:prstGeom>
          <a:solidFill>
            <a:schemeClr val="accent3">
              <a:lumMod val="20000"/>
              <a:lumOff val="80000"/>
            </a:schemeClr>
          </a:solidFill>
        </p:spPr>
        <p:txBody>
          <a:bodyPr wrap="square">
            <a:spAutoFit/>
          </a:bodyPr>
          <a:lstStyle/>
          <a:p>
            <a:pPr marL="171450" indent="-171450" algn="thaiDist">
              <a:buFont typeface="Arial" panose="020B0604020202020204" pitchFamily="34" charset="0"/>
              <a:buChar char="•"/>
            </a:pPr>
            <a:r>
              <a:rPr lang="en-US" sz="1400" dirty="0">
                <a:latin typeface="Arial" panose="020B0604020202020204" pitchFamily="34" charset="0"/>
                <a:cs typeface="Arial" panose="020B0604020202020204" pitchFamily="34" charset="0"/>
              </a:rPr>
              <a:t>The SARS-CoV-2 S protein is highly conserved among all human coronaviruses (</a:t>
            </a:r>
            <a:r>
              <a:rPr lang="en-US" sz="1400" dirty="0" err="1">
                <a:latin typeface="Arial" panose="020B0604020202020204" pitchFamily="34" charset="0"/>
                <a:cs typeface="Arial" panose="020B0604020202020204" pitchFamily="34" charset="0"/>
              </a:rPr>
              <a:t>HCoVs</a:t>
            </a:r>
            <a:r>
              <a:rPr lang="en-US" sz="1400" dirty="0">
                <a:latin typeface="Arial" panose="020B0604020202020204" pitchFamily="34" charset="0"/>
                <a:cs typeface="Arial" panose="020B0604020202020204" pitchFamily="34" charset="0"/>
              </a:rPr>
              <a:t>) and is involved in receptor recognition, viral attachment, and entry into host cells.</a:t>
            </a:r>
          </a:p>
          <a:p>
            <a:pPr marL="171450" indent="-171450" algn="thaiDist">
              <a:buFont typeface="Arial" panose="020B0604020202020204" pitchFamily="34" charset="0"/>
              <a:buChar char="•"/>
            </a:pPr>
            <a:r>
              <a:rPr lang="en-US" sz="1400" dirty="0">
                <a:latin typeface="Arial" panose="020B0604020202020204" pitchFamily="34" charset="0"/>
                <a:cs typeface="Arial" panose="020B0604020202020204" pitchFamily="34" charset="0"/>
              </a:rPr>
              <a:t>The receptor-binding domain (RBD, 319–541 residues) is located in the S1 subunit of the spike protein.</a:t>
            </a:r>
          </a:p>
          <a:p>
            <a:pPr marL="171450" indent="-171450" algn="thaiDist">
              <a:buFont typeface="Arial" panose="020B0604020202020204" pitchFamily="34" charset="0"/>
              <a:buChar char="•"/>
            </a:pPr>
            <a:r>
              <a:rPr lang="en-US" sz="1400" dirty="0">
                <a:latin typeface="Arial" panose="020B0604020202020204" pitchFamily="34" charset="0"/>
                <a:cs typeface="Arial" panose="020B0604020202020204" pitchFamily="34" charset="0"/>
              </a:rPr>
              <a:t>The RBD region attaches to ACE2 receptor on human cell surface, mediating membrane fusion and viral entry mechanism. </a:t>
            </a:r>
          </a:p>
        </p:txBody>
      </p:sp>
      <p:grpSp>
        <p:nvGrpSpPr>
          <p:cNvPr id="29" name="Group 28"/>
          <p:cNvGrpSpPr/>
          <p:nvPr/>
        </p:nvGrpSpPr>
        <p:grpSpPr>
          <a:xfrm>
            <a:off x="9270056" y="980457"/>
            <a:ext cx="2673136" cy="1844173"/>
            <a:chOff x="9270056" y="910759"/>
            <a:chExt cx="2673136" cy="1844173"/>
          </a:xfrm>
        </p:grpSpPr>
        <p:pic>
          <p:nvPicPr>
            <p:cNvPr id="22" name="Picture 21">
              <a:extLst>
                <a:ext uri="{FF2B5EF4-FFF2-40B4-BE49-F238E27FC236}">
                  <a16:creationId xmlns:a16="http://schemas.microsoft.com/office/drawing/2014/main" id="{49E9F291-94C4-4064-9125-1F05B6EEA7E1}"/>
                </a:ext>
              </a:extLst>
            </p:cNvPr>
            <p:cNvPicPr>
              <a:picLocks noChangeAspect="1"/>
            </p:cNvPicPr>
            <p:nvPr/>
          </p:nvPicPr>
          <p:blipFill rotWithShape="1">
            <a:blip r:embed="rId7"/>
            <a:srcRect l="49919" t="60443"/>
            <a:stretch/>
          </p:blipFill>
          <p:spPr>
            <a:xfrm>
              <a:off x="9270056" y="910759"/>
              <a:ext cx="2673136" cy="1844173"/>
            </a:xfrm>
            <a:prstGeom prst="rect">
              <a:avLst/>
            </a:prstGeom>
          </p:spPr>
        </p:pic>
        <p:sp>
          <p:nvSpPr>
            <p:cNvPr id="25" name="Rounded Rectangle 14">
              <a:extLst>
                <a:ext uri="{FF2B5EF4-FFF2-40B4-BE49-F238E27FC236}">
                  <a16:creationId xmlns:a16="http://schemas.microsoft.com/office/drawing/2014/main" id="{7DEBAD93-3A6F-49B9-953A-D0D9FF3A1C64}"/>
                </a:ext>
              </a:extLst>
            </p:cNvPr>
            <p:cNvSpPr/>
            <p:nvPr/>
          </p:nvSpPr>
          <p:spPr>
            <a:xfrm>
              <a:off x="10135523" y="1978985"/>
              <a:ext cx="1028700" cy="409575"/>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9394460" y="2957172"/>
            <a:ext cx="2673136" cy="1844173"/>
            <a:chOff x="9394460" y="2735063"/>
            <a:chExt cx="2673136" cy="1844173"/>
          </a:xfrm>
        </p:grpSpPr>
        <p:pic>
          <p:nvPicPr>
            <p:cNvPr id="24" name="Picture 23">
              <a:extLst>
                <a:ext uri="{FF2B5EF4-FFF2-40B4-BE49-F238E27FC236}">
                  <a16:creationId xmlns:a16="http://schemas.microsoft.com/office/drawing/2014/main" id="{CFC81CC7-62E7-4D24-96F9-80E1FBBB7665}"/>
                </a:ext>
              </a:extLst>
            </p:cNvPr>
            <p:cNvPicPr>
              <a:picLocks noChangeAspect="1"/>
            </p:cNvPicPr>
            <p:nvPr/>
          </p:nvPicPr>
          <p:blipFill rotWithShape="1">
            <a:blip r:embed="rId7"/>
            <a:srcRect t="60443" r="49919"/>
            <a:stretch/>
          </p:blipFill>
          <p:spPr>
            <a:xfrm>
              <a:off x="9394460" y="2735063"/>
              <a:ext cx="2673136" cy="1844173"/>
            </a:xfrm>
            <a:prstGeom prst="rect">
              <a:avLst/>
            </a:prstGeom>
          </p:spPr>
        </p:pic>
        <p:sp>
          <p:nvSpPr>
            <p:cNvPr id="26" name="Rounded Rectangle 15">
              <a:extLst>
                <a:ext uri="{FF2B5EF4-FFF2-40B4-BE49-F238E27FC236}">
                  <a16:creationId xmlns:a16="http://schemas.microsoft.com/office/drawing/2014/main" id="{FDD71FB4-AF62-4FF2-94F9-0424C995B7F3}"/>
                </a:ext>
              </a:extLst>
            </p:cNvPr>
            <p:cNvSpPr/>
            <p:nvPr/>
          </p:nvSpPr>
          <p:spPr>
            <a:xfrm>
              <a:off x="10092273" y="3727938"/>
              <a:ext cx="1160445" cy="489029"/>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F45B7131-D90F-4E25-B38B-9A2A71215DF6}"/>
              </a:ext>
            </a:extLst>
          </p:cNvPr>
          <p:cNvSpPr>
            <a:spLocks noGrp="1"/>
          </p:cNvSpPr>
          <p:nvPr>
            <p:ph type="sldNum" sz="quarter" idx="12"/>
          </p:nvPr>
        </p:nvSpPr>
        <p:spPr/>
        <p:txBody>
          <a:bodyPr/>
          <a:lstStyle/>
          <a:p>
            <a:fld id="{79764BB5-F92E-44CD-8307-F954615EDAEC}" type="slidenum">
              <a:rPr lang="th-TH" smtClean="0"/>
              <a:t>2</a:t>
            </a:fld>
            <a:endParaRPr lang="th-TH" dirty="0"/>
          </a:p>
        </p:txBody>
      </p:sp>
      <p:sp>
        <p:nvSpPr>
          <p:cNvPr id="27" name="TextBox 26">
            <a:extLst>
              <a:ext uri="{FF2B5EF4-FFF2-40B4-BE49-F238E27FC236}">
                <a16:creationId xmlns:a16="http://schemas.microsoft.com/office/drawing/2014/main" id="{64FFF163-5A89-495C-9F9F-F5A90A60545B}"/>
              </a:ext>
            </a:extLst>
          </p:cNvPr>
          <p:cNvSpPr txBox="1"/>
          <p:nvPr/>
        </p:nvSpPr>
        <p:spPr>
          <a:xfrm>
            <a:off x="707224" y="1555846"/>
            <a:ext cx="1500141" cy="276999"/>
          </a:xfrm>
          <a:prstGeom prst="rect">
            <a:avLst/>
          </a:prstGeom>
          <a:noFill/>
        </p:spPr>
        <p:txBody>
          <a:bodyPr wrap="square">
            <a:spAutoFit/>
          </a:bodyPr>
          <a:lstStyle/>
          <a:p>
            <a:pPr algn="ctr"/>
            <a:r>
              <a:rPr lang="fr-FR" sz="1200" b="1" dirty="0">
                <a:latin typeface="Arial" panose="020B0604020202020204" pitchFamily="34" charset="0"/>
                <a:cs typeface="Arial" panose="020B0604020202020204" pitchFamily="34" charset="0"/>
              </a:rPr>
              <a:t>PDB ID: 6M0J</a:t>
            </a:r>
            <a:endParaRPr lang="fr-FR" sz="12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E0B0158A-C1B4-48F9-B236-E9248684105F}"/>
              </a:ext>
            </a:extLst>
          </p:cNvPr>
          <p:cNvSpPr txBox="1"/>
          <p:nvPr/>
        </p:nvSpPr>
        <p:spPr>
          <a:xfrm>
            <a:off x="-4986" y="6618036"/>
            <a:ext cx="6099462" cy="246221"/>
          </a:xfrm>
          <a:prstGeom prst="rect">
            <a:avLst/>
          </a:prstGeom>
          <a:noFill/>
        </p:spPr>
        <p:txBody>
          <a:bodyPr wrap="square">
            <a:spAutoFit/>
          </a:bodyPr>
          <a:lstStyle/>
          <a:p>
            <a:r>
              <a:rPr lang="en-US" sz="1000" dirty="0"/>
              <a:t>(Gross et al., 2020; Lan et al., 2020; </a:t>
            </a:r>
            <a:r>
              <a:rPr lang="en-US" sz="1000" dirty="0" err="1"/>
              <a:t>Wrapp</a:t>
            </a:r>
            <a:r>
              <a:rPr lang="en-US" sz="1000" dirty="0"/>
              <a:t> et al., 2020)</a:t>
            </a:r>
            <a:endParaRPr lang="th-TH" sz="1000" dirty="0"/>
          </a:p>
        </p:txBody>
      </p:sp>
    </p:spTree>
    <p:extLst>
      <p:ext uri="{BB962C8B-B14F-4D97-AF65-F5344CB8AC3E}">
        <p14:creationId xmlns:p14="http://schemas.microsoft.com/office/powerpoint/2010/main" val="298845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Autofit/>
          </a:bodyPr>
          <a:lstStyle/>
          <a:p>
            <a:pPr algn="ctr"/>
            <a:r>
              <a:rPr lang="en-US" sz="2400" b="1" dirty="0">
                <a:latin typeface="Arial" panose="020B0604020202020204" pitchFamily="34" charset="0"/>
                <a:cs typeface="Arial" panose="020B0604020202020204" pitchFamily="34" charset="0"/>
              </a:rPr>
              <a:t>Examples of SARS-CoV-2 Variants with T478K, E484K, and S477N Mutation on RBD </a:t>
            </a:r>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3</a:t>
            </a:fld>
            <a:endParaRPr lang="th-TH" dirty="0"/>
          </a:p>
        </p:txBody>
      </p:sp>
      <p:graphicFrame>
        <p:nvGraphicFramePr>
          <p:cNvPr id="5" name="Table 7">
            <a:extLst>
              <a:ext uri="{FF2B5EF4-FFF2-40B4-BE49-F238E27FC236}">
                <a16:creationId xmlns:a16="http://schemas.microsoft.com/office/drawing/2014/main" id="{A61939D8-CF77-F889-7FBC-EC8631AFEAFF}"/>
              </a:ext>
            </a:extLst>
          </p:cNvPr>
          <p:cNvGraphicFramePr>
            <a:graphicFrameLocks noGrp="1"/>
          </p:cNvGraphicFramePr>
          <p:nvPr>
            <p:extLst>
              <p:ext uri="{D42A27DB-BD31-4B8C-83A1-F6EECF244321}">
                <p14:modId xmlns:p14="http://schemas.microsoft.com/office/powerpoint/2010/main" val="3808401368"/>
              </p:ext>
            </p:extLst>
          </p:nvPr>
        </p:nvGraphicFramePr>
        <p:xfrm>
          <a:off x="613002" y="1072431"/>
          <a:ext cx="10962948" cy="4713137"/>
        </p:xfrm>
        <a:graphic>
          <a:graphicData uri="http://schemas.openxmlformats.org/drawingml/2006/table">
            <a:tbl>
              <a:tblPr firstRow="1" bandRow="1">
                <a:tableStyleId>{10A1B5D5-9B99-4C35-A422-299274C87663}</a:tableStyleId>
              </a:tblPr>
              <a:tblGrid>
                <a:gridCol w="2436211">
                  <a:extLst>
                    <a:ext uri="{9D8B030D-6E8A-4147-A177-3AD203B41FA5}">
                      <a16:colId xmlns:a16="http://schemas.microsoft.com/office/drawing/2014/main" val="3506768751"/>
                    </a:ext>
                  </a:extLst>
                </a:gridCol>
                <a:gridCol w="2436211">
                  <a:extLst>
                    <a:ext uri="{9D8B030D-6E8A-4147-A177-3AD203B41FA5}">
                      <a16:colId xmlns:a16="http://schemas.microsoft.com/office/drawing/2014/main" val="2626300517"/>
                    </a:ext>
                  </a:extLst>
                </a:gridCol>
                <a:gridCol w="2436211">
                  <a:extLst>
                    <a:ext uri="{9D8B030D-6E8A-4147-A177-3AD203B41FA5}">
                      <a16:colId xmlns:a16="http://schemas.microsoft.com/office/drawing/2014/main" val="1869692411"/>
                    </a:ext>
                  </a:extLst>
                </a:gridCol>
                <a:gridCol w="1218105">
                  <a:extLst>
                    <a:ext uri="{9D8B030D-6E8A-4147-A177-3AD203B41FA5}">
                      <a16:colId xmlns:a16="http://schemas.microsoft.com/office/drawing/2014/main" val="874234690"/>
                    </a:ext>
                  </a:extLst>
                </a:gridCol>
                <a:gridCol w="1218105">
                  <a:extLst>
                    <a:ext uri="{9D8B030D-6E8A-4147-A177-3AD203B41FA5}">
                      <a16:colId xmlns:a16="http://schemas.microsoft.com/office/drawing/2014/main" val="2557273642"/>
                    </a:ext>
                  </a:extLst>
                </a:gridCol>
                <a:gridCol w="1218105">
                  <a:extLst>
                    <a:ext uri="{9D8B030D-6E8A-4147-A177-3AD203B41FA5}">
                      <a16:colId xmlns:a16="http://schemas.microsoft.com/office/drawing/2014/main" val="46760451"/>
                    </a:ext>
                  </a:extLst>
                </a:gridCol>
              </a:tblGrid>
              <a:tr h="475961">
                <a:tc rowSpan="2">
                  <a:txBody>
                    <a:bodyPr/>
                    <a:lstStyle/>
                    <a:p>
                      <a:pPr algn="ctr"/>
                      <a:r>
                        <a:rPr lang="en-US" sz="1600" b="1" dirty="0">
                          <a:solidFill>
                            <a:schemeClr val="tx1"/>
                          </a:solidFill>
                          <a:latin typeface="Arial" panose="020B0604020202020204" pitchFamily="34" charset="0"/>
                          <a:cs typeface="Arial" panose="020B0604020202020204" pitchFamily="34" charset="0"/>
                        </a:rPr>
                        <a:t>WHO label</a:t>
                      </a:r>
                      <a:endParaRPr lang="th-TH" sz="1600" b="1" dirty="0">
                        <a:solidFill>
                          <a:schemeClr val="tx1"/>
                        </a:solidFill>
                        <a:latin typeface="Arial" panose="020B0604020202020204" pitchFamily="34" charset="0"/>
                      </a:endParaRPr>
                    </a:p>
                  </a:txBody>
                  <a:tcPr anchor="ctr"/>
                </a:tc>
                <a:tc rowSpan="2">
                  <a:txBody>
                    <a:bodyPr/>
                    <a:lstStyle/>
                    <a:p>
                      <a:pPr algn="ctr"/>
                      <a:r>
                        <a:rPr lang="en-US" sz="1600" b="1" dirty="0">
                          <a:solidFill>
                            <a:schemeClr val="tx1"/>
                          </a:solidFill>
                          <a:latin typeface="Arial" panose="020B0604020202020204" pitchFamily="34" charset="0"/>
                          <a:cs typeface="Arial" panose="020B0604020202020204" pitchFamily="34" charset="0"/>
                        </a:rPr>
                        <a:t>PANGO lineage</a:t>
                      </a:r>
                      <a:endParaRPr lang="th-TH" sz="1600" b="1" dirty="0">
                        <a:solidFill>
                          <a:schemeClr val="tx1"/>
                        </a:solidFill>
                        <a:latin typeface="Arial" panose="020B0604020202020204" pitchFamily="34" charset="0"/>
                      </a:endParaRPr>
                    </a:p>
                  </a:txBody>
                  <a:tcPr anchor="ctr"/>
                </a:tc>
                <a:tc rowSpan="2">
                  <a:txBody>
                    <a:bodyPr/>
                    <a:lstStyle/>
                    <a:p>
                      <a:pPr algn="ctr"/>
                      <a:r>
                        <a:rPr lang="en-US" sz="1600" b="1" dirty="0">
                          <a:solidFill>
                            <a:schemeClr val="tx1"/>
                          </a:solidFill>
                          <a:latin typeface="Arial" panose="020B0604020202020204" pitchFamily="34" charset="0"/>
                          <a:cs typeface="Arial" panose="020B0604020202020204" pitchFamily="34" charset="0"/>
                        </a:rPr>
                        <a:t>WHO classification</a:t>
                      </a:r>
                      <a:endParaRPr lang="th-TH" sz="1600" b="1" dirty="0">
                        <a:solidFill>
                          <a:schemeClr val="tx1"/>
                        </a:solidFill>
                        <a:latin typeface="Arial" panose="020B0604020202020204" pitchFamily="34" charset="0"/>
                      </a:endParaRPr>
                    </a:p>
                  </a:txBody>
                  <a:tcPr anchor="ctr"/>
                </a:tc>
                <a:tc gridSpan="3">
                  <a:txBody>
                    <a:bodyPr/>
                    <a:lstStyle/>
                    <a:p>
                      <a:pPr algn="ctr"/>
                      <a:r>
                        <a:rPr lang="en-US" sz="1600" b="1" dirty="0">
                          <a:solidFill>
                            <a:schemeClr val="tx1"/>
                          </a:solidFill>
                          <a:latin typeface="Arial" panose="020B0604020202020204" pitchFamily="34" charset="0"/>
                          <a:cs typeface="Arial" panose="020B0604020202020204" pitchFamily="34" charset="0"/>
                        </a:rPr>
                        <a:t>Amino acid substitution</a:t>
                      </a:r>
                    </a:p>
                  </a:txBody>
                  <a:tcPr anchor="ctr"/>
                </a:tc>
                <a:tc hMerge="1">
                  <a:txBody>
                    <a:bodyPr/>
                    <a:lstStyle/>
                    <a:p>
                      <a:endParaRPr lang="th-TH"/>
                    </a:p>
                  </a:txBody>
                  <a:tcPr/>
                </a:tc>
                <a:tc hMerge="1">
                  <a:txBody>
                    <a:bodyPr/>
                    <a:lstStyle/>
                    <a:p>
                      <a:pPr algn="ctr"/>
                      <a:endParaRPr lang="en-US" sz="16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31392102"/>
                  </a:ext>
                </a:extLst>
              </a:tr>
              <a:tr h="353098">
                <a:tc vMerge="1">
                  <a:txBody>
                    <a:bodyPr/>
                    <a:lstStyle/>
                    <a:p>
                      <a:endParaRPr lang="th-TH" dirty="0"/>
                    </a:p>
                  </a:txBody>
                  <a:tcPr/>
                </a:tc>
                <a:tc vMerge="1">
                  <a:txBody>
                    <a:bodyPr/>
                    <a:lstStyle/>
                    <a:p>
                      <a:endParaRPr lang="th-TH" dirty="0"/>
                    </a:p>
                  </a:txBody>
                  <a:tcPr/>
                </a:tc>
                <a:tc vMerge="1">
                  <a:txBody>
                    <a:bodyPr/>
                    <a:lstStyle/>
                    <a:p>
                      <a:endParaRPr lang="th-TH" dirty="0"/>
                    </a:p>
                  </a:txBody>
                  <a:tcPr/>
                </a:tc>
                <a:tc>
                  <a:txBody>
                    <a:bodyPr/>
                    <a:lstStyle/>
                    <a:p>
                      <a:pPr algn="ctr"/>
                      <a:r>
                        <a:rPr lang="en-US" sz="1600" b="1" dirty="0">
                          <a:solidFill>
                            <a:schemeClr val="tx1"/>
                          </a:solidFill>
                          <a:latin typeface="Arial" panose="020B0604020202020204" pitchFamily="34" charset="0"/>
                          <a:cs typeface="Arial" panose="020B0604020202020204" pitchFamily="34" charset="0"/>
                        </a:rPr>
                        <a:t>T478K</a:t>
                      </a:r>
                      <a:endParaRPr lang="th-TH" sz="1600" b="1" dirty="0">
                        <a:solidFill>
                          <a:schemeClr val="tx1"/>
                        </a:solidFill>
                        <a:latin typeface="Arial" panose="020B0604020202020204" pitchFamily="34" charset="0"/>
                      </a:endParaRPr>
                    </a:p>
                  </a:txBody>
                  <a:tcPr anchor="ctr"/>
                </a:tc>
                <a:tc>
                  <a:txBody>
                    <a:bodyPr/>
                    <a:lstStyle/>
                    <a:p>
                      <a:pPr algn="ctr"/>
                      <a:r>
                        <a:rPr lang="en-US" sz="1600" b="1" dirty="0">
                          <a:solidFill>
                            <a:schemeClr val="tx1"/>
                          </a:solidFill>
                          <a:latin typeface="Arial" panose="020B0604020202020204" pitchFamily="34" charset="0"/>
                          <a:cs typeface="Arial" panose="020B0604020202020204" pitchFamily="34" charset="0"/>
                        </a:rPr>
                        <a:t>E484K</a:t>
                      </a:r>
                      <a:endParaRPr lang="th-TH" sz="1600" b="1" dirty="0">
                        <a:solidFill>
                          <a:schemeClr val="tx1"/>
                        </a:solidFill>
                        <a:latin typeface="Arial" panose="020B0604020202020204" pitchFamily="34" charset="0"/>
                      </a:endParaRPr>
                    </a:p>
                  </a:txBody>
                  <a:tcPr anchor="ctr"/>
                </a:tc>
                <a:tc>
                  <a:txBody>
                    <a:bodyPr/>
                    <a:lstStyle/>
                    <a:p>
                      <a:pPr algn="ctr"/>
                      <a:r>
                        <a:rPr lang="en-US" sz="1600" b="1" dirty="0">
                          <a:solidFill>
                            <a:schemeClr val="tx1"/>
                          </a:solidFill>
                          <a:latin typeface="Arial" panose="020B0604020202020204" pitchFamily="34" charset="0"/>
                        </a:rPr>
                        <a:t>S477N</a:t>
                      </a:r>
                      <a:endParaRPr lang="th-TH" sz="1600" b="1" dirty="0">
                        <a:solidFill>
                          <a:schemeClr val="tx1"/>
                        </a:solidFill>
                        <a:latin typeface="Arial" panose="020B0604020202020204" pitchFamily="34" charset="0"/>
                      </a:endParaRPr>
                    </a:p>
                  </a:txBody>
                  <a:tcPr anchor="ctr"/>
                </a:tc>
                <a:extLst>
                  <a:ext uri="{0D108BD9-81ED-4DB2-BD59-A6C34878D82A}">
                    <a16:rowId xmlns:a16="http://schemas.microsoft.com/office/drawing/2014/main" val="2071243152"/>
                  </a:ext>
                </a:extLst>
              </a:tr>
              <a:tr h="353098">
                <a:tc>
                  <a:txBody>
                    <a:bodyPr/>
                    <a:lstStyle/>
                    <a:p>
                      <a:pPr algn="ctr"/>
                      <a:r>
                        <a:rPr lang="en-US" sz="1400" dirty="0">
                          <a:latin typeface="Arial" panose="020B0604020202020204" pitchFamily="34" charset="0"/>
                          <a:cs typeface="Arial" panose="020B0604020202020204" pitchFamily="34" charset="0"/>
                        </a:rPr>
                        <a:t>Beta</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B.1.351</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Variant of Concern</a:t>
                      </a:r>
                      <a:endParaRPr lang="th-TH" sz="1400"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tc>
                <a:extLst>
                  <a:ext uri="{0D108BD9-81ED-4DB2-BD59-A6C34878D82A}">
                    <a16:rowId xmlns:a16="http://schemas.microsoft.com/office/drawing/2014/main" val="3155253235"/>
                  </a:ext>
                </a:extLst>
              </a:tr>
              <a:tr h="353098">
                <a:tc>
                  <a:txBody>
                    <a:bodyPr/>
                    <a:lstStyle/>
                    <a:p>
                      <a:pPr algn="ctr"/>
                      <a:r>
                        <a:rPr lang="en-US" sz="1400" dirty="0">
                          <a:latin typeface="Arial" panose="020B0604020202020204" pitchFamily="34" charset="0"/>
                          <a:cs typeface="Arial" panose="020B0604020202020204" pitchFamily="34" charset="0"/>
                        </a:rPr>
                        <a:t>Gamma</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P.1</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Variant of Concern</a:t>
                      </a:r>
                      <a:endParaRPr lang="th-TH" sz="1400"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tc>
                <a:extLst>
                  <a:ext uri="{0D108BD9-81ED-4DB2-BD59-A6C34878D82A}">
                    <a16:rowId xmlns:a16="http://schemas.microsoft.com/office/drawing/2014/main" val="3164183768"/>
                  </a:ext>
                </a:extLst>
              </a:tr>
              <a:tr h="353098">
                <a:tc>
                  <a:txBody>
                    <a:bodyPr/>
                    <a:lstStyle/>
                    <a:p>
                      <a:pPr algn="ctr"/>
                      <a:r>
                        <a:rPr lang="en-US" sz="1400" dirty="0">
                          <a:latin typeface="Arial" panose="020B0604020202020204" pitchFamily="34" charset="0"/>
                          <a:cs typeface="Arial" panose="020B0604020202020204" pitchFamily="34" charset="0"/>
                        </a:rPr>
                        <a:t>Delta</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B.1.617.2</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Variant of Concern</a:t>
                      </a:r>
                      <a:endParaRPr lang="th-TH" sz="1400"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tc>
                <a:extLst>
                  <a:ext uri="{0D108BD9-81ED-4DB2-BD59-A6C34878D82A}">
                    <a16:rowId xmlns:a16="http://schemas.microsoft.com/office/drawing/2014/main" val="2074147936"/>
                  </a:ext>
                </a:extLst>
              </a:tr>
              <a:tr h="353098">
                <a:tc>
                  <a:txBody>
                    <a:bodyPr/>
                    <a:lstStyle/>
                    <a:p>
                      <a:pPr algn="ctr"/>
                      <a:r>
                        <a:rPr lang="en-US" sz="1400" dirty="0">
                          <a:latin typeface="Arial" panose="020B0604020202020204" pitchFamily="34" charset="0"/>
                          <a:cs typeface="Arial" panose="020B0604020202020204" pitchFamily="34" charset="0"/>
                        </a:rPr>
                        <a:t>Mu</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B.1.621</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Variant of Interest</a:t>
                      </a:r>
                      <a:endParaRPr lang="th-TH" sz="1400"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tc>
                <a:extLst>
                  <a:ext uri="{0D108BD9-81ED-4DB2-BD59-A6C34878D82A}">
                    <a16:rowId xmlns:a16="http://schemas.microsoft.com/office/drawing/2014/main" val="346467226"/>
                  </a:ext>
                </a:extLst>
              </a:tr>
              <a:tr h="353098">
                <a:tc>
                  <a:txBody>
                    <a:bodyPr/>
                    <a:lstStyle/>
                    <a:p>
                      <a:pPr algn="ctr"/>
                      <a:r>
                        <a:rPr lang="en-US" sz="1400" dirty="0">
                          <a:latin typeface="Arial" panose="020B0604020202020204" pitchFamily="34" charset="0"/>
                          <a:cs typeface="Arial" panose="020B0604020202020204" pitchFamily="34" charset="0"/>
                        </a:rPr>
                        <a:t>-</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B.1.1.318</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n/a</a:t>
                      </a:r>
                      <a:endParaRPr lang="th-TH" sz="1400"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tc>
                <a:extLst>
                  <a:ext uri="{0D108BD9-81ED-4DB2-BD59-A6C34878D82A}">
                    <a16:rowId xmlns:a16="http://schemas.microsoft.com/office/drawing/2014/main" val="1813618148"/>
                  </a:ext>
                </a:extLst>
              </a:tr>
              <a:tr h="353098">
                <a:tc>
                  <a:txBody>
                    <a:bodyPr/>
                    <a:lstStyle/>
                    <a:p>
                      <a:pPr algn="ctr"/>
                      <a:r>
                        <a:rPr lang="en-US" sz="1400" dirty="0">
                          <a:latin typeface="Arial" panose="020B0604020202020204" pitchFamily="34" charset="0"/>
                          <a:cs typeface="Arial" panose="020B0604020202020204" pitchFamily="34" charset="0"/>
                        </a:rPr>
                        <a:t>-</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P.1+P681H</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n/a</a:t>
                      </a:r>
                      <a:endParaRPr lang="th-TH" sz="1400"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tc>
                <a:extLst>
                  <a:ext uri="{0D108BD9-81ED-4DB2-BD59-A6C34878D82A}">
                    <a16:rowId xmlns:a16="http://schemas.microsoft.com/office/drawing/2014/main" val="33482228"/>
                  </a:ext>
                </a:extLst>
              </a:tr>
              <a:tr h="353098">
                <a:tc>
                  <a:txBody>
                    <a:bodyPr/>
                    <a:lstStyle/>
                    <a:p>
                      <a:pPr algn="ctr"/>
                      <a:r>
                        <a:rPr lang="en-US" sz="1400" dirty="0">
                          <a:latin typeface="Arial" panose="020B0604020202020204" pitchFamily="34" charset="0"/>
                          <a:cs typeface="Arial" panose="020B0604020202020204" pitchFamily="34" charset="0"/>
                        </a:rPr>
                        <a:t>-</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B.1.617.2 (delta) + K417N</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n/a</a:t>
                      </a:r>
                      <a:endParaRPr lang="th-TH" sz="1400"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tc>
                <a:extLst>
                  <a:ext uri="{0D108BD9-81ED-4DB2-BD59-A6C34878D82A}">
                    <a16:rowId xmlns:a16="http://schemas.microsoft.com/office/drawing/2014/main" val="1472667977"/>
                  </a:ext>
                </a:extLst>
              </a:tr>
              <a:tr h="353098">
                <a:tc>
                  <a:txBody>
                    <a:bodyPr/>
                    <a:lstStyle/>
                    <a:p>
                      <a:pPr algn="ctr"/>
                      <a:r>
                        <a:rPr lang="en-US" sz="1400" dirty="0">
                          <a:latin typeface="Arial" panose="020B0604020202020204" pitchFamily="34" charset="0"/>
                          <a:cs typeface="Arial" panose="020B0604020202020204" pitchFamily="34" charset="0"/>
                        </a:rPr>
                        <a:t>-</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C.1.2</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n/a</a:t>
                      </a:r>
                      <a:endParaRPr lang="th-TH" sz="1400"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tc>
                <a:extLst>
                  <a:ext uri="{0D108BD9-81ED-4DB2-BD59-A6C34878D82A}">
                    <a16:rowId xmlns:a16="http://schemas.microsoft.com/office/drawing/2014/main" val="2690212385"/>
                  </a:ext>
                </a:extLst>
              </a:tr>
              <a:tr h="353098">
                <a:tc>
                  <a:txBody>
                    <a:bodyPr/>
                    <a:lstStyle/>
                    <a:p>
                      <a:pPr algn="ctr"/>
                      <a:r>
                        <a:rPr lang="en-US" sz="1400" dirty="0">
                          <a:latin typeface="Arial" panose="020B0604020202020204" pitchFamily="34" charset="0"/>
                          <a:cs typeface="Arial" panose="020B0604020202020204" pitchFamily="34" charset="0"/>
                        </a:rPr>
                        <a:t>-</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AY.4.2</a:t>
                      </a:r>
                      <a:endParaRPr lang="th-TH" sz="1400" dirty="0">
                        <a:latin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n/a</a:t>
                      </a:r>
                      <a:endParaRPr lang="th-TH" sz="1400"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cs typeface="Arial" panose="020B0604020202020204" pitchFamily="34" charset="0"/>
                        </a:rPr>
                        <a:t>-</a:t>
                      </a:r>
                      <a:endParaRPr lang="th-TH" sz="1400" b="1" dirty="0">
                        <a:latin typeface="Arial" panose="020B0604020202020204" pitchFamily="34" charset="0"/>
                      </a:endParaRPr>
                    </a:p>
                  </a:txBody>
                  <a:tcPr anchor="ct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tc>
                <a:extLst>
                  <a:ext uri="{0D108BD9-81ED-4DB2-BD59-A6C34878D82A}">
                    <a16:rowId xmlns:a16="http://schemas.microsoft.com/office/drawing/2014/main" val="4192552168"/>
                  </a:ext>
                </a:extLst>
              </a:tr>
              <a:tr h="353098">
                <a:tc>
                  <a:txBody>
                    <a:bodyPr/>
                    <a:lstStyle/>
                    <a:p>
                      <a:pPr algn="ctr"/>
                      <a:r>
                        <a:rPr lang="en-US" sz="1400" dirty="0">
                          <a:latin typeface="Arial" panose="020B0604020202020204" pitchFamily="34" charset="0"/>
                        </a:rPr>
                        <a:t>-</a:t>
                      </a:r>
                      <a:endParaRPr lang="th-TH" sz="1400" dirty="0">
                        <a:latin typeface="Arial" panose="020B0604020202020204" pitchFamily="34" charset="0"/>
                      </a:endParaRPr>
                    </a:p>
                  </a:txBody>
                  <a:tcPr anchor="ctr">
                    <a:noFill/>
                  </a:tcPr>
                </a:tc>
                <a:tc>
                  <a:txBody>
                    <a:bodyPr/>
                    <a:lstStyle/>
                    <a:p>
                      <a:pPr algn="ctr"/>
                      <a:r>
                        <a:rPr lang="en-US" sz="1400" dirty="0">
                          <a:latin typeface="Arial" panose="020B0604020202020204" pitchFamily="34" charset="0"/>
                        </a:rPr>
                        <a:t>B.1.617.2 (delta) + E484K</a:t>
                      </a:r>
                    </a:p>
                  </a:txBody>
                  <a:tcPr anchor="ctr">
                    <a:noFill/>
                  </a:tcPr>
                </a:tc>
                <a:tc>
                  <a:txBody>
                    <a:bodyPr/>
                    <a:lstStyle/>
                    <a:p>
                      <a:pPr algn="ctr"/>
                      <a:r>
                        <a:rPr lang="en-US" sz="1400" dirty="0">
                          <a:latin typeface="Arial" panose="020B0604020202020204" pitchFamily="34" charset="0"/>
                        </a:rPr>
                        <a:t>n/a</a:t>
                      </a:r>
                      <a:endParaRPr lang="th-TH" sz="1400" dirty="0">
                        <a:latin typeface="Arial" panose="020B0604020202020204" pitchFamily="34" charset="0"/>
                      </a:endParaRPr>
                    </a:p>
                  </a:txBody>
                  <a:tcPr anchor="ctr">
                    <a:noFill/>
                  </a:tcP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noFill/>
                  </a:tcP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noFill/>
                  </a:tcP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noFill/>
                  </a:tcPr>
                </a:tc>
                <a:extLst>
                  <a:ext uri="{0D108BD9-81ED-4DB2-BD59-A6C34878D82A}">
                    <a16:rowId xmlns:a16="http://schemas.microsoft.com/office/drawing/2014/main" val="919497077"/>
                  </a:ext>
                </a:extLst>
              </a:tr>
              <a:tr h="353098">
                <a:tc>
                  <a:txBody>
                    <a:bodyPr/>
                    <a:lstStyle/>
                    <a:p>
                      <a:pPr algn="ctr"/>
                      <a:r>
                        <a:rPr lang="en-US" sz="1400" dirty="0">
                          <a:latin typeface="Arial" panose="020B0604020202020204" pitchFamily="34" charset="0"/>
                        </a:rPr>
                        <a:t>Omicron</a:t>
                      </a:r>
                      <a:endParaRPr lang="th-TH" sz="1400" dirty="0">
                        <a:latin typeface="Arial" panose="020B0604020202020204" pitchFamily="34" charset="0"/>
                      </a:endParaRPr>
                    </a:p>
                  </a:txBody>
                  <a:tcPr anchor="ctr">
                    <a:solidFill>
                      <a:srgbClr val="FFC000"/>
                    </a:solidFill>
                  </a:tcPr>
                </a:tc>
                <a:tc>
                  <a:txBody>
                    <a:bodyPr/>
                    <a:lstStyle/>
                    <a:p>
                      <a:pPr algn="ctr"/>
                      <a:r>
                        <a:rPr lang="en-US" sz="1400" dirty="0">
                          <a:latin typeface="Arial" panose="020B0604020202020204" pitchFamily="34" charset="0"/>
                        </a:rPr>
                        <a:t>B.1.1.529</a:t>
                      </a:r>
                    </a:p>
                  </a:txBody>
                  <a:tcPr anchor="c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Variant of Concern</a:t>
                      </a:r>
                      <a:endParaRPr lang="th-TH" sz="1400" dirty="0">
                        <a:latin typeface="Arial" panose="020B0604020202020204" pitchFamily="34" charset="0"/>
                      </a:endParaRPr>
                    </a:p>
                  </a:txBody>
                  <a:tcPr anchor="ctr">
                    <a:solidFill>
                      <a:srgbClr val="FFC000"/>
                    </a:solidFill>
                  </a:tcP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solidFill>
                      <a:srgbClr val="FFC000"/>
                    </a:solidFill>
                  </a:tcPr>
                </a:tc>
                <a:tc>
                  <a:txBody>
                    <a:bodyPr/>
                    <a:lstStyle/>
                    <a:p>
                      <a:pPr algn="ctr"/>
                      <a:r>
                        <a:rPr lang="en-US" sz="1400" b="1" dirty="0">
                          <a:latin typeface="Arial" panose="020B0604020202020204" pitchFamily="34" charset="0"/>
                        </a:rPr>
                        <a:t>+ (A)</a:t>
                      </a:r>
                      <a:endParaRPr lang="th-TH" sz="1400" b="1" dirty="0">
                        <a:latin typeface="Arial" panose="020B0604020202020204" pitchFamily="34" charset="0"/>
                      </a:endParaRPr>
                    </a:p>
                  </a:txBody>
                  <a:tcPr anchor="ctr">
                    <a:solidFill>
                      <a:srgbClr val="FFC000"/>
                    </a:solidFill>
                  </a:tcPr>
                </a:tc>
                <a:tc>
                  <a:txBody>
                    <a:bodyPr/>
                    <a:lstStyle/>
                    <a:p>
                      <a:pPr algn="ctr"/>
                      <a:r>
                        <a:rPr lang="en-US" sz="1400" b="1" dirty="0">
                          <a:latin typeface="Arial" panose="020B0604020202020204" pitchFamily="34" charset="0"/>
                        </a:rPr>
                        <a:t>+</a:t>
                      </a:r>
                      <a:endParaRPr lang="th-TH" sz="1400" b="1" dirty="0">
                        <a:latin typeface="Arial" panose="020B0604020202020204" pitchFamily="34" charset="0"/>
                      </a:endParaRPr>
                    </a:p>
                  </a:txBody>
                  <a:tcPr anchor="ctr">
                    <a:solidFill>
                      <a:srgbClr val="FFC000"/>
                    </a:solidFill>
                  </a:tcPr>
                </a:tc>
                <a:extLst>
                  <a:ext uri="{0D108BD9-81ED-4DB2-BD59-A6C34878D82A}">
                    <a16:rowId xmlns:a16="http://schemas.microsoft.com/office/drawing/2014/main" val="2882300491"/>
                  </a:ext>
                </a:extLst>
              </a:tr>
            </a:tbl>
          </a:graphicData>
        </a:graphic>
      </p:graphicFrame>
      <p:sp>
        <p:nvSpPr>
          <p:cNvPr id="10" name="TextBox 9">
            <a:extLst>
              <a:ext uri="{FF2B5EF4-FFF2-40B4-BE49-F238E27FC236}">
                <a16:creationId xmlns:a16="http://schemas.microsoft.com/office/drawing/2014/main" id="{21F64238-338D-D7C8-C5E1-FD161331572B}"/>
              </a:ext>
            </a:extLst>
          </p:cNvPr>
          <p:cNvSpPr txBox="1"/>
          <p:nvPr/>
        </p:nvSpPr>
        <p:spPr>
          <a:xfrm>
            <a:off x="0" y="6304002"/>
            <a:ext cx="11772900"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Baj</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Novazzi</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Pasciuta</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Genoni</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Drago Ferrante F, Valli M, et al. Breakthrough infections of E484K-harboring SARS-CoV-2 Delta variant, Lombardy, Italy.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Emerg</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Infect Dis. 2021 Dec [date cited].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4"/>
              </a:rPr>
              <a:t>https://doi.org/10.3201/eid2712.211792</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Cordia New" panose="020B0304020202020204" pitchFamily="34" charset="-34"/>
              </a:rPr>
              <a:t>O’Toole Á, Hill V,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mn-ea"/>
                <a:cs typeface="Cordia New" panose="020B0304020202020204" pitchFamily="34" charset="-34"/>
              </a:rPr>
              <a:t>Pybus</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Cordia New" panose="020B0304020202020204" pitchFamily="34" charset="-34"/>
              </a:rPr>
              <a:t> OG et al. (2021), Tracking the international spread of SARS-CoV-2 lineages B.1.1.7 and B.1.351/501Y-V2, </a:t>
            </a: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mn-ea"/>
                <a:cs typeface="Cordia New" panose="020B0304020202020204" pitchFamily="34" charset="-34"/>
              </a:rPr>
              <a:t>Wellcome</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Cordia New" panose="020B0304020202020204" pitchFamily="34" charset="-34"/>
              </a:rPr>
              <a:t> Open Res DOI:10.12688/wellcomeopenres.16661.1  </a:t>
            </a:r>
            <a:endParaRPr kumimoji="0" lang="th-TH" sz="1000" b="0" i="0" u="none" strike="noStrike" kern="1200" cap="none" spc="0" normalizeH="0" baseline="0" noProof="0" dirty="0">
              <a:ln>
                <a:noFill/>
              </a:ln>
              <a:solidFill>
                <a:prstClr val="black"/>
              </a:solidFill>
              <a:effectLst/>
              <a:uLnTx/>
              <a:uFillTx/>
              <a:latin typeface="Arial" panose="020B0604020202020204" pitchFamily="34" charset="0"/>
              <a:ea typeface="+mn-ea"/>
              <a:cs typeface="Cordia New" panose="020B0304020202020204" pitchFamily="34" charset="-34"/>
            </a:endParaRPr>
          </a:p>
        </p:txBody>
      </p:sp>
    </p:spTree>
    <p:extLst>
      <p:ext uri="{BB962C8B-B14F-4D97-AF65-F5344CB8AC3E}">
        <p14:creationId xmlns:p14="http://schemas.microsoft.com/office/powerpoint/2010/main" val="427087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plant&#10;&#10;Description automatically generated with low confidence">
            <a:extLst>
              <a:ext uri="{FF2B5EF4-FFF2-40B4-BE49-F238E27FC236}">
                <a16:creationId xmlns:a16="http://schemas.microsoft.com/office/drawing/2014/main" id="{41048E28-1354-4D49-B577-19FA8E23FDD0}"/>
              </a:ext>
            </a:extLst>
          </p:cNvPr>
          <p:cNvPicPr>
            <a:picLocks noChangeAspect="1"/>
          </p:cNvPicPr>
          <p:nvPr/>
        </p:nvPicPr>
        <p:blipFill rotWithShape="1">
          <a:blip r:embed="rId3">
            <a:alphaModFix/>
          </a:blip>
          <a:srcRect r="35137"/>
          <a:stretch/>
        </p:blipFill>
        <p:spPr>
          <a:xfrm>
            <a:off x="4283902" y="10"/>
            <a:ext cx="7908098" cy="6857992"/>
          </a:xfrm>
          <a:prstGeom prst="rect">
            <a:avLst/>
          </a:prstGeom>
        </p:spPr>
      </p:pic>
      <p:sp>
        <p:nvSpPr>
          <p:cNvPr id="22" name="Rectangle 17">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C6C833E-9CA9-437E-9FAD-E2B774A2BC24}"/>
              </a:ext>
            </a:extLst>
          </p:cNvPr>
          <p:cNvSpPr txBox="1"/>
          <p:nvPr/>
        </p:nvSpPr>
        <p:spPr>
          <a:xfrm>
            <a:off x="728663" y="1115219"/>
            <a:ext cx="6549215"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solidFill>
                  <a:schemeClr val="bg1"/>
                </a:solidFill>
                <a:latin typeface="+mj-lt"/>
                <a:ea typeface="+mj-ea"/>
                <a:cs typeface="+mj-cs"/>
              </a:rPr>
              <a:t>Computational Methods</a:t>
            </a:r>
          </a:p>
        </p:txBody>
      </p:sp>
      <p:cxnSp>
        <p:nvCxnSpPr>
          <p:cNvPr id="20" name="Straight Connector 19">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8CE4831-0155-44B8-8B07-367234FFBEB7}"/>
              </a:ext>
            </a:extLst>
          </p:cNvPr>
          <p:cNvSpPr>
            <a:spLocks noGrp="1"/>
          </p:cNvSpPr>
          <p:nvPr>
            <p:ph type="sldNum" sz="quarter" idx="12"/>
          </p:nvPr>
        </p:nvSpPr>
        <p:spPr>
          <a:xfrm>
            <a:off x="9448800" y="6492865"/>
            <a:ext cx="2743200" cy="365125"/>
          </a:xfrm>
        </p:spPr>
        <p:txBody>
          <a:bodyPr vert="horz" lIns="91440" tIns="45720" rIns="91440" bIns="45720" rtlCol="0" anchor="ctr">
            <a:normAutofit/>
          </a:bodyPr>
          <a:lstStyle/>
          <a:p>
            <a:pPr>
              <a:spcAft>
                <a:spcPts val="600"/>
              </a:spcAft>
              <a:defRPr/>
            </a:pPr>
            <a:fld id="{79764BB5-F92E-44CD-8307-F954615EDAEC}" type="slidenum">
              <a:rPr lang="en-US">
                <a:solidFill>
                  <a:srgbClr val="FFFFFF"/>
                </a:solidFill>
                <a:latin typeface="Arial" panose="020B0604020202020204" pitchFamily="34" charset="0"/>
                <a:cs typeface="Arial" panose="020B0604020202020204" pitchFamily="34" charset="0"/>
              </a:rPr>
              <a:pPr>
                <a:spcAft>
                  <a:spcPts val="600"/>
                </a:spcAft>
                <a:defRPr/>
              </a:pPr>
              <a:t>4</a:t>
            </a:fld>
            <a:endParaRPr lang="en-US" dirty="0">
              <a:solidFill>
                <a:srgbClr val="FFFFFF"/>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D0898D8-6DC5-48AC-92FA-6754FF363D68}"/>
              </a:ext>
            </a:extLst>
          </p:cNvPr>
          <p:cNvSpPr txBox="1"/>
          <p:nvPr/>
        </p:nvSpPr>
        <p:spPr>
          <a:xfrm>
            <a:off x="728663" y="4133029"/>
            <a:ext cx="11397094" cy="954107"/>
          </a:xfrm>
          <a:prstGeom prst="rect">
            <a:avLst/>
          </a:prstGeom>
          <a:noFill/>
        </p:spPr>
        <p:txBody>
          <a:bodyPr wrap="square" rtlCol="0">
            <a:spAutoFit/>
          </a:bodyPr>
          <a:lstStyle/>
          <a:p>
            <a:pPr marL="457200" indent="-457200">
              <a:buFont typeface="Arial" panose="020B0604020202020204" pitchFamily="34" charset="0"/>
              <a:buChar char="•"/>
            </a:pPr>
            <a:r>
              <a:rPr lang="en-US" dirty="0">
                <a:solidFill>
                  <a:schemeClr val="bg1"/>
                </a:solidFill>
              </a:rPr>
              <a:t>Molecular Dynamics (MD) Simulations</a:t>
            </a:r>
          </a:p>
          <a:p>
            <a:pPr marL="457200" indent="-457200">
              <a:buFont typeface="Arial" panose="020B0604020202020204" pitchFamily="34" charset="0"/>
              <a:buChar char="•"/>
            </a:pPr>
            <a:r>
              <a:rPr lang="en-US" dirty="0">
                <a:solidFill>
                  <a:schemeClr val="bg1"/>
                </a:solidFill>
              </a:rPr>
              <a:t>Molecular Mechanics Poisson-Boltzmann Surface Area (MM/PBSA)</a:t>
            </a:r>
          </a:p>
        </p:txBody>
      </p:sp>
    </p:spTree>
    <p:extLst>
      <p:ext uri="{BB962C8B-B14F-4D97-AF65-F5344CB8AC3E}">
        <p14:creationId xmlns:p14="http://schemas.microsoft.com/office/powerpoint/2010/main" val="63239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a:bodyPr>
          <a:lstStyle/>
          <a:p>
            <a:pPr algn="ctr"/>
            <a:r>
              <a:rPr lang="en-US" sz="3200" b="1" dirty="0"/>
              <a:t>Molecular Dynamics (MD) Simulations </a:t>
            </a:r>
            <a:endParaRPr lang="th-TH" sz="3200" b="1" dirty="0"/>
          </a:p>
        </p:txBody>
      </p:sp>
      <p:sp>
        <p:nvSpPr>
          <p:cNvPr id="3" name="Slide Number Placeholder 2">
            <a:extLst>
              <a:ext uri="{FF2B5EF4-FFF2-40B4-BE49-F238E27FC236}">
                <a16:creationId xmlns:a16="http://schemas.microsoft.com/office/drawing/2014/main" id="{49E41280-C59B-48CC-8BD7-A8AF0939D273}"/>
              </a:ext>
            </a:extLst>
          </p:cNvPr>
          <p:cNvSpPr>
            <a:spLocks noGrp="1"/>
          </p:cNvSpPr>
          <p:nvPr>
            <p:ph type="sldNum" sz="quarter" idx="12"/>
          </p:nvPr>
        </p:nvSpPr>
        <p:spPr/>
        <p:txBody>
          <a:bodyPr/>
          <a:lstStyle/>
          <a:p>
            <a:fld id="{79764BB5-F92E-44CD-8307-F954615EDAEC}" type="slidenum">
              <a:rPr lang="th-TH" smtClean="0"/>
              <a:t>5</a:t>
            </a:fld>
            <a:endParaRPr lang="th-TH"/>
          </a:p>
        </p:txBody>
      </p:sp>
      <p:pic>
        <p:nvPicPr>
          <p:cNvPr id="6" name="Picture 5">
            <a:extLst>
              <a:ext uri="{FF2B5EF4-FFF2-40B4-BE49-F238E27FC236}">
                <a16:creationId xmlns:a16="http://schemas.microsoft.com/office/drawing/2014/main" id="{6E9350D2-AF04-4642-AD05-433169B6DE15}"/>
              </a:ext>
            </a:extLst>
          </p:cNvPr>
          <p:cNvPicPr>
            <a:picLocks noChangeAspect="1"/>
          </p:cNvPicPr>
          <p:nvPr/>
        </p:nvPicPr>
        <p:blipFill>
          <a:blip r:embed="rId4"/>
          <a:stretch>
            <a:fillRect/>
          </a:stretch>
        </p:blipFill>
        <p:spPr>
          <a:xfrm>
            <a:off x="315685" y="2723074"/>
            <a:ext cx="4426165" cy="3383057"/>
          </a:xfrm>
          <a:prstGeom prst="rect">
            <a:avLst/>
          </a:prstGeom>
          <a:ln w="28575">
            <a:solidFill>
              <a:schemeClr val="tx1"/>
            </a:solidFill>
          </a:ln>
        </p:spPr>
      </p:pic>
      <p:sp>
        <p:nvSpPr>
          <p:cNvPr id="8" name="TextBox 7">
            <a:extLst>
              <a:ext uri="{FF2B5EF4-FFF2-40B4-BE49-F238E27FC236}">
                <a16:creationId xmlns:a16="http://schemas.microsoft.com/office/drawing/2014/main" id="{0ACFDBE5-3EA4-4011-9C17-311268FCA616}"/>
              </a:ext>
            </a:extLst>
          </p:cNvPr>
          <p:cNvSpPr txBox="1"/>
          <p:nvPr/>
        </p:nvSpPr>
        <p:spPr>
          <a:xfrm>
            <a:off x="315685" y="1110067"/>
            <a:ext cx="11549743" cy="861774"/>
          </a:xfrm>
          <a:prstGeom prst="rect">
            <a:avLst/>
          </a:prstGeom>
          <a:solidFill>
            <a:schemeClr val="accent4">
              <a:lumMod val="40000"/>
              <a:lumOff val="60000"/>
            </a:schemeClr>
          </a:solidFill>
          <a:ln w="28575">
            <a:solidFill>
              <a:schemeClr val="tx1"/>
            </a:solidFill>
          </a:ln>
        </p:spPr>
        <p:txBody>
          <a:bodyPr wrap="square">
            <a:spAutoFit/>
          </a:bodyPr>
          <a:lstStyle/>
          <a:p>
            <a:r>
              <a:rPr lang="en-US" sz="1800" b="1" u="sng" dirty="0"/>
              <a:t>Molecular dynamics (MD) simulation </a:t>
            </a:r>
          </a:p>
          <a:p>
            <a:pPr marL="285750" indent="-285750">
              <a:buFont typeface="Arial" panose="020B0604020202020204" pitchFamily="34" charset="0"/>
              <a:buChar char="•"/>
            </a:pPr>
            <a:r>
              <a:rPr lang="en-US" sz="1600" dirty="0"/>
              <a:t>An important computational tool that allows us to understand physical function and movements or dynamics of biological molecules by simulating several atoms in an </a:t>
            </a:r>
            <a:r>
              <a:rPr lang="en-US" sz="1600" i="1" dirty="0"/>
              <a:t>in silico </a:t>
            </a:r>
            <a:r>
              <a:rPr lang="en-US" sz="1600" dirty="0"/>
              <a:t>system at multitude of timescales.</a:t>
            </a:r>
          </a:p>
        </p:txBody>
      </p:sp>
      <p:sp>
        <p:nvSpPr>
          <p:cNvPr id="10" name="TextBox 9">
            <a:extLst>
              <a:ext uri="{FF2B5EF4-FFF2-40B4-BE49-F238E27FC236}">
                <a16:creationId xmlns:a16="http://schemas.microsoft.com/office/drawing/2014/main" id="{F3B5A920-B8EC-4AD8-A202-0C0624BB066F}"/>
              </a:ext>
            </a:extLst>
          </p:cNvPr>
          <p:cNvSpPr txBox="1"/>
          <p:nvPr/>
        </p:nvSpPr>
        <p:spPr>
          <a:xfrm>
            <a:off x="377949" y="2189577"/>
            <a:ext cx="4301636" cy="369332"/>
          </a:xfrm>
          <a:prstGeom prst="rect">
            <a:avLst/>
          </a:prstGeom>
          <a:noFill/>
        </p:spPr>
        <p:txBody>
          <a:bodyPr wrap="square">
            <a:spAutoFit/>
          </a:bodyPr>
          <a:lstStyle/>
          <a:p>
            <a:pPr algn="ctr"/>
            <a:r>
              <a:rPr lang="en-US" sz="1800" b="1" u="sng" dirty="0"/>
              <a:t>Molecular dynamics basic algorithm</a:t>
            </a:r>
            <a:endParaRPr lang="th-TH" sz="1800" b="1" u="sng" dirty="0"/>
          </a:p>
        </p:txBody>
      </p:sp>
      <p:grpSp>
        <p:nvGrpSpPr>
          <p:cNvPr id="13" name="Group 12">
            <a:extLst>
              <a:ext uri="{FF2B5EF4-FFF2-40B4-BE49-F238E27FC236}">
                <a16:creationId xmlns:a16="http://schemas.microsoft.com/office/drawing/2014/main" id="{41C9D791-E11F-4FFF-B8F7-D9DDD24ABA6C}"/>
              </a:ext>
            </a:extLst>
          </p:cNvPr>
          <p:cNvGrpSpPr/>
          <p:nvPr/>
        </p:nvGrpSpPr>
        <p:grpSpPr>
          <a:xfrm>
            <a:off x="5257239" y="2035211"/>
            <a:ext cx="2998131" cy="3219149"/>
            <a:chOff x="8974787" y="3747140"/>
            <a:chExt cx="2998131" cy="3219149"/>
          </a:xfrm>
        </p:grpSpPr>
        <p:pic>
          <p:nvPicPr>
            <p:cNvPr id="1026" name="Picture 2" descr="Simmerling Lab">
              <a:extLst>
                <a:ext uri="{FF2B5EF4-FFF2-40B4-BE49-F238E27FC236}">
                  <a16:creationId xmlns:a16="http://schemas.microsoft.com/office/drawing/2014/main" id="{7DEFE838-4770-43BB-83AB-B47457C28F3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974787" y="3747140"/>
              <a:ext cx="2998131" cy="27882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5C832C3-D393-44A7-91B1-3CDA80C917E5}"/>
                </a:ext>
              </a:extLst>
            </p:cNvPr>
            <p:cNvSpPr txBox="1"/>
            <p:nvPr/>
          </p:nvSpPr>
          <p:spPr>
            <a:xfrm>
              <a:off x="9150403" y="6535402"/>
              <a:ext cx="2822515" cy="430887"/>
            </a:xfrm>
            <a:prstGeom prst="rect">
              <a:avLst/>
            </a:prstGeom>
            <a:noFill/>
          </p:spPr>
          <p:txBody>
            <a:bodyPr wrap="square">
              <a:spAutoFit/>
            </a:bodyPr>
            <a:lstStyle/>
            <a:p>
              <a:pPr algn="ctr"/>
              <a:r>
                <a:rPr lang="en-US" sz="1200" b="1" u="sng" dirty="0"/>
                <a:t>SARS-CoV-2 spike protein</a:t>
              </a:r>
            </a:p>
            <a:p>
              <a:pPr algn="ctr"/>
              <a:r>
                <a:rPr lang="en-US" sz="1000" dirty="0"/>
                <a:t>https://www.simmerlinglab.org/</a:t>
              </a:r>
              <a:endParaRPr lang="th-TH" sz="1000" dirty="0"/>
            </a:p>
          </p:txBody>
        </p:sp>
      </p:grpSp>
      <p:grpSp>
        <p:nvGrpSpPr>
          <p:cNvPr id="5" name="Group 4">
            <a:extLst>
              <a:ext uri="{FF2B5EF4-FFF2-40B4-BE49-F238E27FC236}">
                <a16:creationId xmlns:a16="http://schemas.microsoft.com/office/drawing/2014/main" id="{1202C522-9ABA-4F4B-A1FF-E6162B0019AF}"/>
              </a:ext>
            </a:extLst>
          </p:cNvPr>
          <p:cNvGrpSpPr/>
          <p:nvPr/>
        </p:nvGrpSpPr>
        <p:grpSpPr>
          <a:xfrm>
            <a:off x="8561624" y="2811252"/>
            <a:ext cx="3448244" cy="2265536"/>
            <a:chOff x="4595410" y="4156431"/>
            <a:chExt cx="2822515" cy="1854425"/>
          </a:xfrm>
        </p:grpSpPr>
        <p:pic>
          <p:nvPicPr>
            <p:cNvPr id="15" name="Picture 2">
              <a:extLst>
                <a:ext uri="{FF2B5EF4-FFF2-40B4-BE49-F238E27FC236}">
                  <a16:creationId xmlns:a16="http://schemas.microsoft.com/office/drawing/2014/main" id="{A431168F-2036-474C-BD4E-F51ADA0FA9FA}"/>
                </a:ext>
              </a:extLst>
            </p:cNvPr>
            <p:cNvPicPr>
              <a:picLocks noChangeAspect="1" noChangeArrowheads="1" noCrop="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603967" y="4156431"/>
              <a:ext cx="2749109" cy="13505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5D7F267-3D5B-42EC-8894-50BD1D2C19C6}"/>
                </a:ext>
              </a:extLst>
            </p:cNvPr>
            <p:cNvSpPr txBox="1"/>
            <p:nvPr/>
          </p:nvSpPr>
          <p:spPr>
            <a:xfrm>
              <a:off x="4595410" y="5507003"/>
              <a:ext cx="2822515" cy="503853"/>
            </a:xfrm>
            <a:prstGeom prst="rect">
              <a:avLst/>
            </a:prstGeom>
            <a:noFill/>
          </p:spPr>
          <p:txBody>
            <a:bodyPr wrap="square">
              <a:spAutoFit/>
            </a:bodyPr>
            <a:lstStyle/>
            <a:p>
              <a:pPr algn="ctr"/>
              <a:r>
                <a:rPr lang="en-US" sz="1200" b="1" u="sng" dirty="0"/>
                <a:t>The glycan gate opens </a:t>
              </a:r>
              <a:br>
                <a:rPr lang="th-TH" sz="1200" b="1" u="sng" dirty="0"/>
              </a:br>
              <a:r>
                <a:rPr lang="en-US" sz="1200" b="1" u="sng" dirty="0"/>
                <a:t>in SARS-CoV-2 spike RBD </a:t>
              </a:r>
            </a:p>
            <a:p>
              <a:pPr algn="ctr"/>
              <a:r>
                <a:rPr lang="it-IT" sz="1000" dirty="0"/>
                <a:t>Amaro Lab, UC San Diego</a:t>
              </a:r>
              <a:endParaRPr lang="th-TH" sz="1000" dirty="0"/>
            </a:p>
          </p:txBody>
        </p:sp>
      </p:grpSp>
      <p:sp>
        <p:nvSpPr>
          <p:cNvPr id="16" name="TextBox 15">
            <a:extLst>
              <a:ext uri="{FF2B5EF4-FFF2-40B4-BE49-F238E27FC236}">
                <a16:creationId xmlns:a16="http://schemas.microsoft.com/office/drawing/2014/main" id="{C12D979C-1827-485A-B14E-E64643D24C50}"/>
              </a:ext>
            </a:extLst>
          </p:cNvPr>
          <p:cNvSpPr txBox="1"/>
          <p:nvPr/>
        </p:nvSpPr>
        <p:spPr>
          <a:xfrm>
            <a:off x="5432855" y="5520877"/>
            <a:ext cx="6367260" cy="738664"/>
          </a:xfrm>
          <a:prstGeom prst="rect">
            <a:avLst/>
          </a:prstGeom>
          <a:solidFill>
            <a:schemeClr val="accent4">
              <a:lumMod val="20000"/>
              <a:lumOff val="80000"/>
            </a:schemeClr>
          </a:solidFill>
        </p:spPr>
        <p:txBody>
          <a:bodyPr wrap="square">
            <a:spAutoFit/>
          </a:bodyPr>
          <a:lstStyle/>
          <a:p>
            <a:pPr algn="just"/>
            <a:r>
              <a:rPr lang="en-US" sz="1400" dirty="0"/>
              <a:t>Outputs from the MD simulations are </a:t>
            </a:r>
            <a:r>
              <a:rPr lang="en-US" sz="1400" b="1" dirty="0"/>
              <a:t>trajectories</a:t>
            </a:r>
            <a:r>
              <a:rPr lang="en-US" sz="1400" dirty="0"/>
              <a:t> representing snapshots of evolution of the system and appropriate values of time, energy (for example van-der-Waals), applied force, temperature of the system, etc.</a:t>
            </a:r>
            <a:endParaRPr lang="th-TH" sz="1400" dirty="0"/>
          </a:p>
        </p:txBody>
      </p:sp>
      <p:sp>
        <p:nvSpPr>
          <p:cNvPr id="17" name="TextBox 16">
            <a:extLst>
              <a:ext uri="{FF2B5EF4-FFF2-40B4-BE49-F238E27FC236}">
                <a16:creationId xmlns:a16="http://schemas.microsoft.com/office/drawing/2014/main" id="{42F3F011-B03D-480D-BCCA-18857D65D8CE}"/>
              </a:ext>
            </a:extLst>
          </p:cNvPr>
          <p:cNvSpPr txBox="1"/>
          <p:nvPr/>
        </p:nvSpPr>
        <p:spPr>
          <a:xfrm>
            <a:off x="0" y="6601421"/>
            <a:ext cx="8967355" cy="246221"/>
          </a:xfrm>
          <a:prstGeom prst="rect">
            <a:avLst/>
          </a:prstGeom>
          <a:noFill/>
        </p:spPr>
        <p:txBody>
          <a:bodyPr wrap="square">
            <a:spAutoFit/>
          </a:bodyPr>
          <a:lstStyle/>
          <a:p>
            <a:r>
              <a:rPr lang="en-US" sz="1000" dirty="0"/>
              <a:t>(Choi et al., 2018; Hollingsworth &amp; </a:t>
            </a:r>
            <a:r>
              <a:rPr lang="en-US" sz="1000" dirty="0" err="1"/>
              <a:t>Dror</a:t>
            </a:r>
            <a:r>
              <a:rPr lang="en-US" sz="1000" dirty="0"/>
              <a:t>, 2018; Hospital et al., 2015; </a:t>
            </a:r>
            <a:r>
              <a:rPr lang="en-US" sz="1000" dirty="0" err="1"/>
              <a:t>Muratov</a:t>
            </a:r>
            <a:r>
              <a:rPr lang="en-US" sz="1000" dirty="0"/>
              <a:t> et al., 2021)</a:t>
            </a:r>
            <a:endParaRPr lang="th-TH" sz="1000" dirty="0"/>
          </a:p>
        </p:txBody>
      </p:sp>
    </p:spTree>
    <p:extLst>
      <p:ext uri="{BB962C8B-B14F-4D97-AF65-F5344CB8AC3E}">
        <p14:creationId xmlns:p14="http://schemas.microsoft.com/office/powerpoint/2010/main" val="237202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a:bodyPr>
          <a:lstStyle/>
          <a:p>
            <a:pPr algn="ctr"/>
            <a:r>
              <a:rPr lang="en-US" sz="3200" b="1" dirty="0"/>
              <a:t>Analysis of MD Simulations </a:t>
            </a:r>
            <a:endParaRPr lang="th-TH" sz="3200" b="1" dirty="0"/>
          </a:p>
        </p:txBody>
      </p:sp>
      <p:sp>
        <p:nvSpPr>
          <p:cNvPr id="3" name="Slide Number Placeholder 2">
            <a:extLst>
              <a:ext uri="{FF2B5EF4-FFF2-40B4-BE49-F238E27FC236}">
                <a16:creationId xmlns:a16="http://schemas.microsoft.com/office/drawing/2014/main" id="{49E41280-C59B-48CC-8BD7-A8AF0939D273}"/>
              </a:ext>
            </a:extLst>
          </p:cNvPr>
          <p:cNvSpPr>
            <a:spLocks noGrp="1"/>
          </p:cNvSpPr>
          <p:nvPr>
            <p:ph type="sldNum" sz="quarter" idx="12"/>
          </p:nvPr>
        </p:nvSpPr>
        <p:spPr/>
        <p:txBody>
          <a:bodyPr/>
          <a:lstStyle/>
          <a:p>
            <a:fld id="{79764BB5-F92E-44CD-8307-F954615EDAEC}" type="slidenum">
              <a:rPr lang="th-TH" smtClean="0"/>
              <a:t>6</a:t>
            </a:fld>
            <a:endParaRPr lang="th-TH"/>
          </a:p>
        </p:txBody>
      </p:sp>
      <p:sp>
        <p:nvSpPr>
          <p:cNvPr id="17" name="TextBox 16">
            <a:extLst>
              <a:ext uri="{FF2B5EF4-FFF2-40B4-BE49-F238E27FC236}">
                <a16:creationId xmlns:a16="http://schemas.microsoft.com/office/drawing/2014/main" id="{A2DFE0C7-511D-4E01-BBC2-5C9018B2F540}"/>
              </a:ext>
            </a:extLst>
          </p:cNvPr>
          <p:cNvSpPr txBox="1"/>
          <p:nvPr/>
        </p:nvSpPr>
        <p:spPr>
          <a:xfrm>
            <a:off x="234664" y="1216141"/>
            <a:ext cx="5643619" cy="1200329"/>
          </a:xfrm>
          <a:prstGeom prst="rect">
            <a:avLst/>
          </a:prstGeom>
          <a:solidFill>
            <a:schemeClr val="accent1">
              <a:lumMod val="40000"/>
              <a:lumOff val="60000"/>
            </a:schemeClr>
          </a:solidFill>
        </p:spPr>
        <p:txBody>
          <a:bodyPr wrap="square">
            <a:spAutoFit/>
          </a:bodyPr>
          <a:lstStyle/>
          <a:p>
            <a:r>
              <a:rPr lang="en-US" sz="1800" b="1" u="sng" dirty="0"/>
              <a:t>Root-mean-square Deviation (RMSD) </a:t>
            </a:r>
          </a:p>
          <a:p>
            <a:pPr algn="just"/>
            <a:r>
              <a:rPr lang="en-US" sz="1800" dirty="0"/>
              <a:t>A standard measure of the average distance between a group of atoms (e.g., backbone atoms of a protein) over time from an initial position. </a:t>
            </a:r>
            <a:endParaRPr lang="th-TH" sz="1800" dirty="0"/>
          </a:p>
        </p:txBody>
      </p:sp>
      <p:sp>
        <p:nvSpPr>
          <p:cNvPr id="19" name="TextBox 18">
            <a:extLst>
              <a:ext uri="{FF2B5EF4-FFF2-40B4-BE49-F238E27FC236}">
                <a16:creationId xmlns:a16="http://schemas.microsoft.com/office/drawing/2014/main" id="{D9FF01C7-8E3D-4C10-BD14-CAF3DA911B58}"/>
              </a:ext>
            </a:extLst>
          </p:cNvPr>
          <p:cNvSpPr txBox="1"/>
          <p:nvPr/>
        </p:nvSpPr>
        <p:spPr>
          <a:xfrm>
            <a:off x="6313717" y="1216141"/>
            <a:ext cx="5643619" cy="1200329"/>
          </a:xfrm>
          <a:prstGeom prst="rect">
            <a:avLst/>
          </a:prstGeom>
          <a:solidFill>
            <a:schemeClr val="accent6">
              <a:lumMod val="40000"/>
              <a:lumOff val="60000"/>
            </a:schemeClr>
          </a:solidFill>
        </p:spPr>
        <p:txBody>
          <a:bodyPr wrap="square">
            <a:spAutoFit/>
          </a:bodyPr>
          <a:lstStyle/>
          <a:p>
            <a:r>
              <a:rPr lang="en-US" sz="1800" b="1" u="sng" dirty="0"/>
              <a:t>Root-mean-square Fluctuation (RMSF) </a:t>
            </a:r>
          </a:p>
          <a:p>
            <a:pPr algn="just"/>
            <a:r>
              <a:rPr lang="en-US" sz="1800" dirty="0"/>
              <a:t>A measurement of the average deviation of a particle (e.g., a protein residue) over time from a reference position.</a:t>
            </a:r>
            <a:endParaRPr lang="th-TH" sz="1800" dirty="0"/>
          </a:p>
        </p:txBody>
      </p:sp>
      <p:pic>
        <p:nvPicPr>
          <p:cNvPr id="7" name="Picture 6">
            <a:extLst>
              <a:ext uri="{FF2B5EF4-FFF2-40B4-BE49-F238E27FC236}">
                <a16:creationId xmlns:a16="http://schemas.microsoft.com/office/drawing/2014/main" id="{50CB6002-996C-4A37-811F-6AD8BE213257}"/>
              </a:ext>
            </a:extLst>
          </p:cNvPr>
          <p:cNvPicPr>
            <a:picLocks noChangeAspect="1"/>
          </p:cNvPicPr>
          <p:nvPr/>
        </p:nvPicPr>
        <p:blipFill rotWithShape="1">
          <a:blip r:embed="rId4">
            <a:lum bright="-20000" contrast="40000"/>
          </a:blip>
          <a:srcRect l="7215" t="11467"/>
          <a:stretch/>
        </p:blipFill>
        <p:spPr>
          <a:xfrm>
            <a:off x="1035797" y="3686297"/>
            <a:ext cx="3547946" cy="2563918"/>
          </a:xfrm>
          <a:prstGeom prst="rect">
            <a:avLst/>
          </a:prstGeom>
        </p:spPr>
      </p:pic>
      <p:pic>
        <p:nvPicPr>
          <p:cNvPr id="11" name="Picture 10">
            <a:extLst>
              <a:ext uri="{FF2B5EF4-FFF2-40B4-BE49-F238E27FC236}">
                <a16:creationId xmlns:a16="http://schemas.microsoft.com/office/drawing/2014/main" id="{218C2377-FEE3-4479-BDCA-91DE2C2636C7}"/>
              </a:ext>
            </a:extLst>
          </p:cNvPr>
          <p:cNvPicPr>
            <a:picLocks noChangeAspect="1"/>
          </p:cNvPicPr>
          <p:nvPr/>
        </p:nvPicPr>
        <p:blipFill rotWithShape="1">
          <a:blip r:embed="rId5">
            <a:lum bright="-20000" contrast="40000"/>
          </a:blip>
          <a:srcRect l="7989" t="9902" r="23739" b="3159"/>
          <a:stretch/>
        </p:blipFill>
        <p:spPr>
          <a:xfrm>
            <a:off x="7471436" y="3763514"/>
            <a:ext cx="3328180" cy="2574294"/>
          </a:xfrm>
          <a:prstGeom prst="rect">
            <a:avLst/>
          </a:prstGeom>
        </p:spPr>
      </p:pic>
      <p:pic>
        <p:nvPicPr>
          <p:cNvPr id="16" name="Picture 15">
            <a:extLst>
              <a:ext uri="{FF2B5EF4-FFF2-40B4-BE49-F238E27FC236}">
                <a16:creationId xmlns:a16="http://schemas.microsoft.com/office/drawing/2014/main" id="{B06310C7-BF05-4BE0-B167-533F0FCB2BAE}"/>
              </a:ext>
            </a:extLst>
          </p:cNvPr>
          <p:cNvPicPr>
            <a:picLocks noChangeAspect="1"/>
          </p:cNvPicPr>
          <p:nvPr/>
        </p:nvPicPr>
        <p:blipFill>
          <a:blip r:embed="rId6"/>
          <a:stretch>
            <a:fillRect/>
          </a:stretch>
        </p:blipFill>
        <p:spPr>
          <a:xfrm>
            <a:off x="625704" y="2452202"/>
            <a:ext cx="4413643" cy="863796"/>
          </a:xfrm>
          <a:prstGeom prst="rect">
            <a:avLst/>
          </a:prstGeom>
        </p:spPr>
      </p:pic>
      <p:pic>
        <p:nvPicPr>
          <p:cNvPr id="21" name="Picture 20">
            <a:extLst>
              <a:ext uri="{FF2B5EF4-FFF2-40B4-BE49-F238E27FC236}">
                <a16:creationId xmlns:a16="http://schemas.microsoft.com/office/drawing/2014/main" id="{247F68E1-A415-468C-B93D-6C108AE0BEAE}"/>
              </a:ext>
            </a:extLst>
          </p:cNvPr>
          <p:cNvPicPr>
            <a:picLocks noChangeAspect="1"/>
          </p:cNvPicPr>
          <p:nvPr/>
        </p:nvPicPr>
        <p:blipFill>
          <a:blip r:embed="rId7"/>
          <a:stretch>
            <a:fillRect/>
          </a:stretch>
        </p:blipFill>
        <p:spPr>
          <a:xfrm>
            <a:off x="7003368" y="2456321"/>
            <a:ext cx="4264316" cy="1048808"/>
          </a:xfrm>
          <a:prstGeom prst="rect">
            <a:avLst/>
          </a:prstGeom>
        </p:spPr>
      </p:pic>
      <p:sp>
        <p:nvSpPr>
          <p:cNvPr id="13" name="TextBox 12">
            <a:extLst>
              <a:ext uri="{FF2B5EF4-FFF2-40B4-BE49-F238E27FC236}">
                <a16:creationId xmlns:a16="http://schemas.microsoft.com/office/drawing/2014/main" id="{4684F927-31DC-46F4-B6DE-6CC604C76EB1}"/>
              </a:ext>
            </a:extLst>
          </p:cNvPr>
          <p:cNvSpPr txBox="1"/>
          <p:nvPr/>
        </p:nvSpPr>
        <p:spPr>
          <a:xfrm>
            <a:off x="0" y="6611779"/>
            <a:ext cx="6099462" cy="246221"/>
          </a:xfrm>
          <a:prstGeom prst="rect">
            <a:avLst/>
          </a:prstGeom>
          <a:noFill/>
        </p:spPr>
        <p:txBody>
          <a:bodyPr wrap="square">
            <a:spAutoFit/>
          </a:bodyPr>
          <a:lstStyle/>
          <a:p>
            <a:r>
              <a:rPr lang="nb-NO" sz="1000" dirty="0"/>
              <a:t>(Fuglebakk et al., 2012; Horx &amp; Geyer, 2020)</a:t>
            </a:r>
            <a:endParaRPr lang="th-TH" sz="1000" dirty="0"/>
          </a:p>
        </p:txBody>
      </p:sp>
    </p:spTree>
    <p:extLst>
      <p:ext uri="{BB962C8B-B14F-4D97-AF65-F5344CB8AC3E}">
        <p14:creationId xmlns:p14="http://schemas.microsoft.com/office/powerpoint/2010/main" val="252669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t&#10;&#10;Description automatically generated with low confidence">
            <a:extLst>
              <a:ext uri="{FF2B5EF4-FFF2-40B4-BE49-F238E27FC236}">
                <a16:creationId xmlns:a16="http://schemas.microsoft.com/office/drawing/2014/main" id="{CBAEA32A-9D49-4CE6-A15B-249C2644673A}"/>
              </a:ext>
            </a:extLst>
          </p:cNvPr>
          <p:cNvPicPr>
            <a:picLocks noChangeAspect="1"/>
          </p:cNvPicPr>
          <p:nvPr/>
        </p:nvPicPr>
        <p:blipFill rotWithShape="1">
          <a:blip r:embed="rId3"/>
          <a:srcRect l="-1" t="19164" r="-25" b="67564"/>
          <a:stretch/>
        </p:blipFill>
        <p:spPr>
          <a:xfrm>
            <a:off x="-3047" y="0"/>
            <a:ext cx="12195047" cy="910193"/>
          </a:xfrm>
          <a:prstGeom prst="rect">
            <a:avLst/>
          </a:prstGeom>
        </p:spPr>
      </p:pic>
      <p:sp>
        <p:nvSpPr>
          <p:cNvPr id="2" name="Title 1">
            <a:extLst>
              <a:ext uri="{FF2B5EF4-FFF2-40B4-BE49-F238E27FC236}">
                <a16:creationId xmlns:a16="http://schemas.microsoft.com/office/drawing/2014/main" id="{DEEEACFC-36F2-4D82-86B4-67B4FD4DEF43}"/>
              </a:ext>
            </a:extLst>
          </p:cNvPr>
          <p:cNvSpPr>
            <a:spLocks noGrp="1"/>
          </p:cNvSpPr>
          <p:nvPr>
            <p:ph type="title"/>
          </p:nvPr>
        </p:nvSpPr>
        <p:spPr>
          <a:xfrm>
            <a:off x="0" y="83991"/>
            <a:ext cx="12192000" cy="746242"/>
          </a:xfrm>
          <a:solidFill>
            <a:schemeClr val="accent1">
              <a:lumMod val="20000"/>
              <a:lumOff val="80000"/>
              <a:alpha val="49000"/>
            </a:schemeClr>
          </a:solidFill>
        </p:spPr>
        <p:txBody>
          <a:bodyPr>
            <a:normAutofit fontScale="90000"/>
          </a:bodyPr>
          <a:lstStyle/>
          <a:p>
            <a:pPr algn="ctr"/>
            <a:r>
              <a:rPr lang="en-US" sz="3200" b="1" dirty="0"/>
              <a:t>Molecular Mechanics Poisson-Boltzmann Surface Area (MM/PBSA)</a:t>
            </a:r>
            <a:endParaRPr lang="th-TH" sz="3200" b="1" dirty="0"/>
          </a:p>
        </p:txBody>
      </p:sp>
      <p:sp>
        <p:nvSpPr>
          <p:cNvPr id="3" name="Slide Number Placeholder 2">
            <a:extLst>
              <a:ext uri="{FF2B5EF4-FFF2-40B4-BE49-F238E27FC236}">
                <a16:creationId xmlns:a16="http://schemas.microsoft.com/office/drawing/2014/main" id="{F327F1FE-A93C-4790-BC5A-2ACEFD09C987}"/>
              </a:ext>
            </a:extLst>
          </p:cNvPr>
          <p:cNvSpPr>
            <a:spLocks noGrp="1"/>
          </p:cNvSpPr>
          <p:nvPr>
            <p:ph type="sldNum" sz="quarter" idx="12"/>
          </p:nvPr>
        </p:nvSpPr>
        <p:spPr/>
        <p:txBody>
          <a:bodyPr/>
          <a:lstStyle/>
          <a:p>
            <a:fld id="{79764BB5-F92E-44CD-8307-F954615EDAEC}" type="slidenum">
              <a:rPr lang="th-TH" smtClean="0"/>
              <a:t>7</a:t>
            </a:fld>
            <a:endParaRPr lang="th-TH"/>
          </a:p>
        </p:txBody>
      </p:sp>
      <p:sp>
        <p:nvSpPr>
          <p:cNvPr id="6" name="TextBox 5">
            <a:extLst>
              <a:ext uri="{FF2B5EF4-FFF2-40B4-BE49-F238E27FC236}">
                <a16:creationId xmlns:a16="http://schemas.microsoft.com/office/drawing/2014/main" id="{D5A6F914-8A13-4968-B5FB-4620897B34A9}"/>
              </a:ext>
            </a:extLst>
          </p:cNvPr>
          <p:cNvSpPr txBox="1"/>
          <p:nvPr/>
        </p:nvSpPr>
        <p:spPr>
          <a:xfrm>
            <a:off x="123825" y="997198"/>
            <a:ext cx="11953875" cy="1323439"/>
          </a:xfrm>
          <a:prstGeom prst="rect">
            <a:avLst/>
          </a:prstGeom>
          <a:ln/>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1600" b="1" dirty="0"/>
              <a:t>The MM/PBSA </a:t>
            </a:r>
          </a:p>
          <a:p>
            <a:pPr algn="ctr"/>
            <a:r>
              <a:rPr lang="en-US" sz="1600" b="1" dirty="0"/>
              <a:t>(molecular mechanics energies combined with the Poisson–Boltzmann and surface area continuum solvation)</a:t>
            </a:r>
            <a:r>
              <a:rPr lang="en-US" sz="1600" dirty="0"/>
              <a:t> </a:t>
            </a:r>
          </a:p>
          <a:p>
            <a:pPr marL="1200150" lvl="2" indent="-285750">
              <a:buFont typeface="Arial" panose="020B0604020202020204" pitchFamily="34" charset="0"/>
              <a:buChar char="•"/>
            </a:pPr>
            <a:r>
              <a:rPr lang="en-US" sz="1600" dirty="0"/>
              <a:t>MM/PBSA is used to estimate protein-ligand binding affinity in terms of binding free energy (</a:t>
            </a:r>
            <a:r>
              <a:rPr lang="el-GR" sz="1600" dirty="0">
                <a:latin typeface="Arial" panose="020B0604020202020204" pitchFamily="34" charset="0"/>
                <a:cs typeface="Arial" panose="020B0604020202020204" pitchFamily="34" charset="0"/>
              </a:rPr>
              <a:t>Δ</a:t>
            </a:r>
            <a:r>
              <a:rPr lang="en-US" sz="1600" dirty="0" err="1">
                <a:latin typeface="Arial" panose="020B0604020202020204" pitchFamily="34" charset="0"/>
                <a:cs typeface="Arial" panose="020B0604020202020204" pitchFamily="34" charset="0"/>
              </a:rPr>
              <a:t>G</a:t>
            </a:r>
            <a:r>
              <a:rPr lang="en-US" sz="1600" baseline="-25000" dirty="0" err="1">
                <a:latin typeface="Arial" panose="020B0604020202020204" pitchFamily="34" charset="0"/>
                <a:cs typeface="Arial" panose="020B0604020202020204" pitchFamily="34" charset="0"/>
              </a:rPr>
              <a:t>binding</a:t>
            </a:r>
            <a:r>
              <a:rPr lang="en-US" sz="1600" dirty="0"/>
              <a:t>).</a:t>
            </a:r>
          </a:p>
          <a:p>
            <a:pPr marL="1200150" lvl="2" indent="-285750">
              <a:buFont typeface="Arial" panose="020B0604020202020204" pitchFamily="34" charset="0"/>
              <a:buChar char="•"/>
            </a:pPr>
            <a:r>
              <a:rPr lang="en-US" sz="1600" dirty="0"/>
              <a:t>It improves the results of virtual screening and  molecular docking.</a:t>
            </a:r>
          </a:p>
          <a:p>
            <a:pPr marL="1200150" lvl="2" indent="-285750">
              <a:buFont typeface="Arial" panose="020B0604020202020204" pitchFamily="34" charset="0"/>
              <a:buChar char="•"/>
            </a:pPr>
            <a:r>
              <a:rPr lang="en-US" sz="1600" dirty="0"/>
              <a:t>It was originally defined by </a:t>
            </a:r>
            <a:r>
              <a:rPr lang="en-US" sz="1600" dirty="0" err="1"/>
              <a:t>Kollman</a:t>
            </a:r>
            <a:r>
              <a:rPr lang="en-US" sz="1600" dirty="0"/>
              <a:t> </a:t>
            </a:r>
            <a:r>
              <a:rPr lang="en-US" sz="1600" i="1" dirty="0"/>
              <a:t>et al. </a:t>
            </a:r>
            <a:r>
              <a:rPr lang="en-US" sz="1600" dirty="0"/>
              <a:t>in 2000. </a:t>
            </a:r>
            <a:endParaRPr lang="th-TH" sz="1600" dirty="0"/>
          </a:p>
        </p:txBody>
      </p:sp>
      <p:grpSp>
        <p:nvGrpSpPr>
          <p:cNvPr id="9" name="Group 8">
            <a:extLst>
              <a:ext uri="{FF2B5EF4-FFF2-40B4-BE49-F238E27FC236}">
                <a16:creationId xmlns:a16="http://schemas.microsoft.com/office/drawing/2014/main" id="{41A4B5B6-5353-4A06-BAFE-DDDB8680F56F}"/>
              </a:ext>
            </a:extLst>
          </p:cNvPr>
          <p:cNvGrpSpPr/>
          <p:nvPr/>
        </p:nvGrpSpPr>
        <p:grpSpPr>
          <a:xfrm>
            <a:off x="-3047" y="3035293"/>
            <a:ext cx="6055097" cy="3280147"/>
            <a:chOff x="-57647" y="2947787"/>
            <a:chExt cx="6055097" cy="3280147"/>
          </a:xfrm>
        </p:grpSpPr>
        <p:pic>
          <p:nvPicPr>
            <p:cNvPr id="5" name="Picture 4">
              <a:extLst>
                <a:ext uri="{FF2B5EF4-FFF2-40B4-BE49-F238E27FC236}">
                  <a16:creationId xmlns:a16="http://schemas.microsoft.com/office/drawing/2014/main" id="{30529C00-668D-49D9-AA66-323B910333C3}"/>
                </a:ext>
              </a:extLst>
            </p:cNvPr>
            <p:cNvPicPr>
              <a:picLocks noChangeAspect="1"/>
            </p:cNvPicPr>
            <p:nvPr/>
          </p:nvPicPr>
          <p:blipFill rotWithShape="1">
            <a:blip r:embed="rId4"/>
            <a:srcRect b="4271"/>
            <a:stretch/>
          </p:blipFill>
          <p:spPr>
            <a:xfrm>
              <a:off x="489417" y="3041131"/>
              <a:ext cx="5508033" cy="3186803"/>
            </a:xfrm>
            <a:prstGeom prst="rect">
              <a:avLst/>
            </a:prstGeom>
          </p:spPr>
        </p:pic>
        <p:sp>
          <p:nvSpPr>
            <p:cNvPr id="7" name="TextBox 6">
              <a:extLst>
                <a:ext uri="{FF2B5EF4-FFF2-40B4-BE49-F238E27FC236}">
                  <a16:creationId xmlns:a16="http://schemas.microsoft.com/office/drawing/2014/main" id="{D61D2F1C-C884-4033-96B2-C7041C6B570D}"/>
                </a:ext>
              </a:extLst>
            </p:cNvPr>
            <p:cNvSpPr txBox="1"/>
            <p:nvPr/>
          </p:nvSpPr>
          <p:spPr>
            <a:xfrm>
              <a:off x="990333" y="2947787"/>
              <a:ext cx="715259" cy="276999"/>
            </a:xfrm>
            <a:prstGeom prst="rect">
              <a:avLst/>
            </a:prstGeom>
            <a:noFill/>
          </p:spPr>
          <p:txBody>
            <a:bodyPr wrap="none" rtlCol="0">
              <a:spAutoFit/>
            </a:bodyPr>
            <a:lstStyle/>
            <a:p>
              <a:pPr algn="ctr"/>
              <a:r>
                <a:rPr lang="en-US" sz="1200" b="1" dirty="0"/>
                <a:t>Protein</a:t>
              </a:r>
              <a:endParaRPr lang="th-TH" sz="1200" b="1" dirty="0"/>
            </a:p>
          </p:txBody>
        </p:sp>
        <p:sp>
          <p:nvSpPr>
            <p:cNvPr id="10" name="TextBox 9">
              <a:extLst>
                <a:ext uri="{FF2B5EF4-FFF2-40B4-BE49-F238E27FC236}">
                  <a16:creationId xmlns:a16="http://schemas.microsoft.com/office/drawing/2014/main" id="{7DEF2414-AFEA-463B-B3FF-0F81C1805005}"/>
                </a:ext>
              </a:extLst>
            </p:cNvPr>
            <p:cNvSpPr txBox="1"/>
            <p:nvPr/>
          </p:nvSpPr>
          <p:spPr>
            <a:xfrm>
              <a:off x="2552218" y="2947787"/>
              <a:ext cx="691215" cy="276999"/>
            </a:xfrm>
            <a:prstGeom prst="rect">
              <a:avLst/>
            </a:prstGeom>
            <a:noFill/>
          </p:spPr>
          <p:txBody>
            <a:bodyPr wrap="none" rtlCol="0">
              <a:spAutoFit/>
            </a:bodyPr>
            <a:lstStyle/>
            <a:p>
              <a:pPr algn="ctr"/>
              <a:r>
                <a:rPr lang="en-US" sz="1200" b="1" dirty="0"/>
                <a:t>Ligand</a:t>
              </a:r>
              <a:endParaRPr lang="th-TH" sz="1200" b="1" dirty="0"/>
            </a:p>
          </p:txBody>
        </p:sp>
        <p:sp>
          <p:nvSpPr>
            <p:cNvPr id="11" name="TextBox 10">
              <a:extLst>
                <a:ext uri="{FF2B5EF4-FFF2-40B4-BE49-F238E27FC236}">
                  <a16:creationId xmlns:a16="http://schemas.microsoft.com/office/drawing/2014/main" id="{1B341BCE-C6C2-462C-A128-D0E1BBDB2A0D}"/>
                </a:ext>
              </a:extLst>
            </p:cNvPr>
            <p:cNvSpPr txBox="1"/>
            <p:nvPr/>
          </p:nvSpPr>
          <p:spPr>
            <a:xfrm>
              <a:off x="4506047" y="2947787"/>
              <a:ext cx="1221808" cy="276999"/>
            </a:xfrm>
            <a:prstGeom prst="rect">
              <a:avLst/>
            </a:prstGeom>
            <a:noFill/>
          </p:spPr>
          <p:txBody>
            <a:bodyPr wrap="none" rtlCol="0">
              <a:spAutoFit/>
            </a:bodyPr>
            <a:lstStyle/>
            <a:p>
              <a:pPr algn="ctr"/>
              <a:r>
                <a:rPr lang="en-US" sz="1200" b="1" dirty="0"/>
                <a:t>Protein-ligand</a:t>
              </a:r>
              <a:endParaRPr lang="th-TH" sz="1200" b="1" dirty="0"/>
            </a:p>
          </p:txBody>
        </p:sp>
        <p:sp>
          <p:nvSpPr>
            <p:cNvPr id="12" name="TextBox 11">
              <a:extLst>
                <a:ext uri="{FF2B5EF4-FFF2-40B4-BE49-F238E27FC236}">
                  <a16:creationId xmlns:a16="http://schemas.microsoft.com/office/drawing/2014/main" id="{34E70537-01C3-47E1-BEFA-8B4261676DBA}"/>
                </a:ext>
              </a:extLst>
            </p:cNvPr>
            <p:cNvSpPr txBox="1"/>
            <p:nvPr/>
          </p:nvSpPr>
          <p:spPr>
            <a:xfrm>
              <a:off x="-57647" y="3329080"/>
              <a:ext cx="878766" cy="461665"/>
            </a:xfrm>
            <a:prstGeom prst="rect">
              <a:avLst/>
            </a:prstGeom>
            <a:noFill/>
          </p:spPr>
          <p:txBody>
            <a:bodyPr wrap="square" rtlCol="0">
              <a:spAutoFit/>
            </a:bodyPr>
            <a:lstStyle/>
            <a:p>
              <a:pPr algn="ctr"/>
              <a:r>
                <a:rPr lang="en-US" sz="1200" b="1" dirty="0"/>
                <a:t>Gas phase</a:t>
              </a:r>
              <a:endParaRPr lang="th-TH" sz="1200" b="1" dirty="0"/>
            </a:p>
          </p:txBody>
        </p:sp>
        <p:sp>
          <p:nvSpPr>
            <p:cNvPr id="14" name="TextBox 13">
              <a:extLst>
                <a:ext uri="{FF2B5EF4-FFF2-40B4-BE49-F238E27FC236}">
                  <a16:creationId xmlns:a16="http://schemas.microsoft.com/office/drawing/2014/main" id="{7FC05CEC-88C7-48F5-A22B-3A08CF4A1054}"/>
                </a:ext>
              </a:extLst>
            </p:cNvPr>
            <p:cNvSpPr txBox="1"/>
            <p:nvPr/>
          </p:nvSpPr>
          <p:spPr>
            <a:xfrm>
              <a:off x="-39064" y="5460018"/>
              <a:ext cx="878766" cy="276999"/>
            </a:xfrm>
            <a:prstGeom prst="rect">
              <a:avLst/>
            </a:prstGeom>
            <a:noFill/>
          </p:spPr>
          <p:txBody>
            <a:bodyPr wrap="none" rtlCol="0">
              <a:spAutoFit/>
            </a:bodyPr>
            <a:lstStyle/>
            <a:p>
              <a:pPr algn="ctr"/>
              <a:r>
                <a:rPr lang="en-US" sz="1200" b="1" dirty="0"/>
                <a:t>Solvation</a:t>
              </a:r>
              <a:endParaRPr lang="th-TH" sz="1200" b="1" dirty="0"/>
            </a:p>
          </p:txBody>
        </p:sp>
      </p:grpSp>
      <p:sp>
        <p:nvSpPr>
          <p:cNvPr id="16" name="TextBox 15">
            <a:extLst>
              <a:ext uri="{FF2B5EF4-FFF2-40B4-BE49-F238E27FC236}">
                <a16:creationId xmlns:a16="http://schemas.microsoft.com/office/drawing/2014/main" id="{8BC08BD4-CDE4-4027-B453-950F6D1775CF}"/>
              </a:ext>
            </a:extLst>
          </p:cNvPr>
          <p:cNvSpPr txBox="1"/>
          <p:nvPr/>
        </p:nvSpPr>
        <p:spPr>
          <a:xfrm>
            <a:off x="41544" y="2407642"/>
            <a:ext cx="6141154" cy="584775"/>
          </a:xfrm>
          <a:prstGeom prst="rect">
            <a:avLst/>
          </a:prstGeom>
          <a:noFill/>
        </p:spPr>
        <p:txBody>
          <a:bodyPr wrap="square">
            <a:spAutoFit/>
          </a:bodyPr>
          <a:lstStyle/>
          <a:p>
            <a:pPr algn="ctr"/>
            <a:r>
              <a:rPr lang="en-US" sz="1600" b="1" u="sng" dirty="0"/>
              <a:t>MM/PBSA binding free energy calculation with a thermodynamic cycle</a:t>
            </a:r>
            <a:endParaRPr lang="th-TH" sz="1600" b="1" u="sng" dirty="0"/>
          </a:p>
        </p:txBody>
      </p:sp>
      <p:grpSp>
        <p:nvGrpSpPr>
          <p:cNvPr id="25" name="Group 24">
            <a:extLst>
              <a:ext uri="{FF2B5EF4-FFF2-40B4-BE49-F238E27FC236}">
                <a16:creationId xmlns:a16="http://schemas.microsoft.com/office/drawing/2014/main" id="{E2C436D0-CC7C-4459-80BE-45B5D1953A5B}"/>
              </a:ext>
            </a:extLst>
          </p:cNvPr>
          <p:cNvGrpSpPr/>
          <p:nvPr/>
        </p:nvGrpSpPr>
        <p:grpSpPr>
          <a:xfrm>
            <a:off x="6479821" y="3236823"/>
            <a:ext cx="5508034" cy="2692910"/>
            <a:chOff x="6321777" y="3395677"/>
            <a:chExt cx="5508034" cy="2692910"/>
          </a:xfrm>
        </p:grpSpPr>
        <p:pic>
          <p:nvPicPr>
            <p:cNvPr id="19" name="Picture 18">
              <a:extLst>
                <a:ext uri="{FF2B5EF4-FFF2-40B4-BE49-F238E27FC236}">
                  <a16:creationId xmlns:a16="http://schemas.microsoft.com/office/drawing/2014/main" id="{638EE51B-CBDE-479F-80ED-25FC7DC25869}"/>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Lst>
            </a:blip>
            <a:srcRect l="14141" t="34168" r="36802" b="40886"/>
            <a:stretch/>
          </p:blipFill>
          <p:spPr>
            <a:xfrm>
              <a:off x="6321777" y="3724484"/>
              <a:ext cx="5508034" cy="1575523"/>
            </a:xfrm>
            <a:prstGeom prst="rect">
              <a:avLst/>
            </a:prstGeom>
          </p:spPr>
        </p:pic>
        <p:sp>
          <p:nvSpPr>
            <p:cNvPr id="20" name="TextBox 19">
              <a:extLst>
                <a:ext uri="{FF2B5EF4-FFF2-40B4-BE49-F238E27FC236}">
                  <a16:creationId xmlns:a16="http://schemas.microsoft.com/office/drawing/2014/main" id="{1252587D-E332-46C5-98DC-3D0C28E30393}"/>
                </a:ext>
              </a:extLst>
            </p:cNvPr>
            <p:cNvSpPr txBox="1"/>
            <p:nvPr/>
          </p:nvSpPr>
          <p:spPr>
            <a:xfrm>
              <a:off x="8785191" y="3397292"/>
              <a:ext cx="774123" cy="276999"/>
            </a:xfrm>
            <a:prstGeom prst="wedgeRectCallout">
              <a:avLst>
                <a:gd name="adj1" fmla="val 22351"/>
                <a:gd name="adj2" fmla="val 126392"/>
              </a:avLst>
            </a:prstGeom>
            <a:ln w="19050">
              <a:solidFill>
                <a:schemeClr val="accent5">
                  <a:lumMod val="50000"/>
                </a:schemeClr>
              </a:solidFill>
              <a:prstDash val="sysDash"/>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b="1" dirty="0">
                  <a:solidFill>
                    <a:schemeClr val="tx1"/>
                  </a:solidFill>
                </a:rPr>
                <a:t>Vacuum</a:t>
              </a:r>
              <a:endParaRPr lang="th-TH" sz="1200" b="1" dirty="0">
                <a:solidFill>
                  <a:schemeClr val="tx1"/>
                </a:solidFill>
              </a:endParaRPr>
            </a:p>
          </p:txBody>
        </p:sp>
        <p:sp>
          <p:nvSpPr>
            <p:cNvPr id="21" name="TextBox 20">
              <a:extLst>
                <a:ext uri="{FF2B5EF4-FFF2-40B4-BE49-F238E27FC236}">
                  <a16:creationId xmlns:a16="http://schemas.microsoft.com/office/drawing/2014/main" id="{027A6885-DAD0-45C9-B7DD-07758540CE99}"/>
                </a:ext>
              </a:extLst>
            </p:cNvPr>
            <p:cNvSpPr txBox="1"/>
            <p:nvPr/>
          </p:nvSpPr>
          <p:spPr>
            <a:xfrm>
              <a:off x="9782308" y="3395677"/>
              <a:ext cx="740908" cy="276999"/>
            </a:xfrm>
            <a:prstGeom prst="wedgeRectCallout">
              <a:avLst>
                <a:gd name="adj1" fmla="val -20833"/>
                <a:gd name="adj2" fmla="val 108644"/>
              </a:avLst>
            </a:prstGeom>
            <a:ln w="19050">
              <a:solidFill>
                <a:schemeClr val="accent5">
                  <a:lumMod val="50000"/>
                </a:schemeClr>
              </a:solidFill>
              <a:prstDash val="sysDash"/>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200" b="1" dirty="0">
                  <a:solidFill>
                    <a:schemeClr val="tx1"/>
                  </a:solidFill>
                </a:rPr>
                <a:t>Solvent</a:t>
              </a:r>
              <a:endParaRPr lang="th-TH" sz="1200" b="1" dirty="0">
                <a:solidFill>
                  <a:schemeClr val="tx1"/>
                </a:solidFill>
              </a:endParaRPr>
            </a:p>
          </p:txBody>
        </p:sp>
        <p:sp>
          <p:nvSpPr>
            <p:cNvPr id="22" name="TextBox 21">
              <a:extLst>
                <a:ext uri="{FF2B5EF4-FFF2-40B4-BE49-F238E27FC236}">
                  <a16:creationId xmlns:a16="http://schemas.microsoft.com/office/drawing/2014/main" id="{A3969F8C-2D5F-4DED-8C3C-297B315402A2}"/>
                </a:ext>
              </a:extLst>
            </p:cNvPr>
            <p:cNvSpPr txBox="1"/>
            <p:nvPr/>
          </p:nvSpPr>
          <p:spPr>
            <a:xfrm>
              <a:off x="6362254" y="5442256"/>
              <a:ext cx="2150586" cy="646331"/>
            </a:xfrm>
            <a:prstGeom prst="wedgeRectCallout">
              <a:avLst>
                <a:gd name="adj1" fmla="val 21312"/>
                <a:gd name="adj2" fmla="val -102561"/>
              </a:avLst>
            </a:prstGeom>
            <a:ln w="19050">
              <a:solidFill>
                <a:schemeClr val="accent5">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tx1"/>
                  </a:solidFill>
                </a:rPr>
                <a:t>Poisson-Boltzmann (PB) or Generalized-Born (GB) equation</a:t>
              </a:r>
              <a:endParaRPr lang="th-TH" sz="1200" b="1" dirty="0">
                <a:solidFill>
                  <a:schemeClr val="tx1"/>
                </a:solidFill>
              </a:endParaRPr>
            </a:p>
          </p:txBody>
        </p:sp>
        <p:sp>
          <p:nvSpPr>
            <p:cNvPr id="23" name="TextBox 22">
              <a:extLst>
                <a:ext uri="{FF2B5EF4-FFF2-40B4-BE49-F238E27FC236}">
                  <a16:creationId xmlns:a16="http://schemas.microsoft.com/office/drawing/2014/main" id="{58FE0A95-B938-4BE4-AB7E-87535E07007D}"/>
                </a:ext>
              </a:extLst>
            </p:cNvPr>
            <p:cNvSpPr txBox="1"/>
            <p:nvPr/>
          </p:nvSpPr>
          <p:spPr>
            <a:xfrm>
              <a:off x="8744217" y="5434970"/>
              <a:ext cx="2076183" cy="461665"/>
            </a:xfrm>
            <a:prstGeom prst="wedgeRectCallout">
              <a:avLst>
                <a:gd name="adj1" fmla="val -20965"/>
                <a:gd name="adj2" fmla="val -109298"/>
              </a:avLst>
            </a:prstGeom>
            <a:ln w="19050">
              <a:solidFill>
                <a:schemeClr val="accent5">
                  <a:lumMod val="50000"/>
                </a:schemeClr>
              </a:solidFill>
              <a:prstDash val="sys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tx1"/>
                  </a:solidFill>
                </a:rPr>
                <a:t>Solvent accessible surface area (SASA)</a:t>
              </a:r>
              <a:endParaRPr lang="th-TH" sz="1200" b="1" dirty="0">
                <a:solidFill>
                  <a:schemeClr val="tx1"/>
                </a:solidFill>
              </a:endParaRPr>
            </a:p>
          </p:txBody>
        </p:sp>
      </p:grpSp>
      <p:sp>
        <p:nvSpPr>
          <p:cNvPr id="24" name="TextBox 23">
            <a:extLst>
              <a:ext uri="{FF2B5EF4-FFF2-40B4-BE49-F238E27FC236}">
                <a16:creationId xmlns:a16="http://schemas.microsoft.com/office/drawing/2014/main" id="{114B61FC-7D9F-45BF-A3D3-8823C0FCEEFE}"/>
              </a:ext>
            </a:extLst>
          </p:cNvPr>
          <p:cNvSpPr txBox="1"/>
          <p:nvPr/>
        </p:nvSpPr>
        <p:spPr>
          <a:xfrm>
            <a:off x="5846701" y="2417550"/>
            <a:ext cx="6141154" cy="338554"/>
          </a:xfrm>
          <a:prstGeom prst="rect">
            <a:avLst/>
          </a:prstGeom>
          <a:noFill/>
        </p:spPr>
        <p:txBody>
          <a:bodyPr wrap="square">
            <a:spAutoFit/>
          </a:bodyPr>
          <a:lstStyle/>
          <a:p>
            <a:pPr algn="ctr"/>
            <a:r>
              <a:rPr lang="en-US" sz="1600" b="1" u="sng" dirty="0"/>
              <a:t>MM/PB-GBSA Equations</a:t>
            </a:r>
            <a:endParaRPr lang="th-TH" sz="1600" b="1" u="sng" dirty="0"/>
          </a:p>
        </p:txBody>
      </p:sp>
      <p:sp>
        <p:nvSpPr>
          <p:cNvPr id="26" name="TextBox 25">
            <a:extLst>
              <a:ext uri="{FF2B5EF4-FFF2-40B4-BE49-F238E27FC236}">
                <a16:creationId xmlns:a16="http://schemas.microsoft.com/office/drawing/2014/main" id="{266D42F2-4EBF-4832-91BD-671D0A9703B1}"/>
              </a:ext>
            </a:extLst>
          </p:cNvPr>
          <p:cNvSpPr txBox="1"/>
          <p:nvPr/>
        </p:nvSpPr>
        <p:spPr>
          <a:xfrm>
            <a:off x="-3047" y="6621969"/>
            <a:ext cx="11402957" cy="246221"/>
          </a:xfrm>
          <a:prstGeom prst="rect">
            <a:avLst/>
          </a:prstGeom>
          <a:noFill/>
        </p:spPr>
        <p:txBody>
          <a:bodyPr wrap="square">
            <a:spAutoFit/>
          </a:bodyPr>
          <a:lstStyle/>
          <a:p>
            <a:r>
              <a:rPr lang="en-US" sz="1000" dirty="0"/>
              <a:t>(Amaral et al., 2017; </a:t>
            </a:r>
            <a:r>
              <a:rPr lang="en-US" sz="1000" dirty="0" err="1"/>
              <a:t>Capriotti</a:t>
            </a:r>
            <a:r>
              <a:rPr lang="en-US" sz="1000" dirty="0"/>
              <a:t> et al., 2008; </a:t>
            </a:r>
            <a:r>
              <a:rPr lang="en-US" sz="1000" dirty="0" err="1"/>
              <a:t>Decherchi</a:t>
            </a:r>
            <a:r>
              <a:rPr lang="en-US" sz="1000" dirty="0"/>
              <a:t> &amp; Cavalli, 2020; </a:t>
            </a:r>
            <a:r>
              <a:rPr lang="en-US" sz="1000" dirty="0" err="1"/>
              <a:t>Genheden</a:t>
            </a:r>
            <a:r>
              <a:rPr lang="en-US" sz="1000" dirty="0"/>
              <a:t> &amp; Ryde, 2015; </a:t>
            </a:r>
            <a:r>
              <a:rPr lang="en-US" sz="1000" dirty="0" err="1"/>
              <a:t>Jost</a:t>
            </a:r>
            <a:r>
              <a:rPr lang="en-US" sz="1000" dirty="0"/>
              <a:t> Lopez et al., 2020; Wang et al., 2018)</a:t>
            </a:r>
            <a:endParaRPr lang="th-TH" sz="1000" dirty="0"/>
          </a:p>
        </p:txBody>
      </p:sp>
    </p:spTree>
    <p:extLst>
      <p:ext uri="{BB962C8B-B14F-4D97-AF65-F5344CB8AC3E}">
        <p14:creationId xmlns:p14="http://schemas.microsoft.com/office/powerpoint/2010/main" val="162137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plant&#10;&#10;Description automatically generated with low confidence">
            <a:extLst>
              <a:ext uri="{FF2B5EF4-FFF2-40B4-BE49-F238E27FC236}">
                <a16:creationId xmlns:a16="http://schemas.microsoft.com/office/drawing/2014/main" id="{41048E28-1354-4D49-B577-19FA8E23FDD0}"/>
              </a:ext>
            </a:extLst>
          </p:cNvPr>
          <p:cNvPicPr>
            <a:picLocks noChangeAspect="1"/>
          </p:cNvPicPr>
          <p:nvPr/>
        </p:nvPicPr>
        <p:blipFill rotWithShape="1">
          <a:blip r:embed="rId3">
            <a:alphaModFix/>
          </a:blip>
          <a:srcRect r="35137"/>
          <a:stretch/>
        </p:blipFill>
        <p:spPr>
          <a:xfrm>
            <a:off x="4283902" y="10"/>
            <a:ext cx="7908098" cy="6857992"/>
          </a:xfrm>
          <a:prstGeom prst="rect">
            <a:avLst/>
          </a:prstGeom>
        </p:spPr>
      </p:pic>
      <p:sp>
        <p:nvSpPr>
          <p:cNvPr id="22" name="Rectangle 17">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C6C833E-9CA9-437E-9FAD-E2B774A2BC24}"/>
              </a:ext>
            </a:extLst>
          </p:cNvPr>
          <p:cNvSpPr txBox="1"/>
          <p:nvPr/>
        </p:nvSpPr>
        <p:spPr>
          <a:xfrm>
            <a:off x="728663" y="1115219"/>
            <a:ext cx="731574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solidFill>
                  <a:schemeClr val="bg1"/>
                </a:solidFill>
                <a:latin typeface="+mj-lt"/>
                <a:ea typeface="+mj-ea"/>
                <a:cs typeface="+mj-cs"/>
              </a:rPr>
              <a:t>Research objectives</a:t>
            </a:r>
          </a:p>
        </p:txBody>
      </p:sp>
      <p:cxnSp>
        <p:nvCxnSpPr>
          <p:cNvPr id="20" name="Straight Connector 19">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8CE4831-0155-44B8-8B07-367234FFBEB7}"/>
              </a:ext>
            </a:extLst>
          </p:cNvPr>
          <p:cNvSpPr>
            <a:spLocks noGrp="1"/>
          </p:cNvSpPr>
          <p:nvPr>
            <p:ph type="sldNum" sz="quarter" idx="12"/>
          </p:nvPr>
        </p:nvSpPr>
        <p:spPr>
          <a:xfrm>
            <a:off x="9448800" y="6492865"/>
            <a:ext cx="2743200" cy="365125"/>
          </a:xfrm>
        </p:spPr>
        <p:txBody>
          <a:bodyPr vert="horz" lIns="91440" tIns="45720" rIns="91440" bIns="45720" rtlCol="0" anchor="ctr">
            <a:normAutofit/>
          </a:bodyPr>
          <a:lstStyle/>
          <a:p>
            <a:pPr>
              <a:spcAft>
                <a:spcPts val="600"/>
              </a:spcAft>
              <a:defRPr/>
            </a:pPr>
            <a:fld id="{79764BB5-F92E-44CD-8307-F954615EDAEC}" type="slidenum">
              <a:rPr lang="en-US">
                <a:solidFill>
                  <a:srgbClr val="FFFFFF"/>
                </a:solidFill>
                <a:latin typeface="Arial" panose="020B0604020202020204" pitchFamily="34" charset="0"/>
                <a:cs typeface="Arial" panose="020B0604020202020204" pitchFamily="34" charset="0"/>
              </a:rPr>
              <a:pPr>
                <a:spcAft>
                  <a:spcPts val="600"/>
                </a:spcAft>
                <a:defRPr/>
              </a:pPr>
              <a:t>8</a:t>
            </a:fld>
            <a:endParaRPr lang="en-US" dirty="0">
              <a:solidFill>
                <a:srgbClr val="FFFFFF"/>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D0898D8-6DC5-48AC-92FA-6754FF363D68}"/>
              </a:ext>
            </a:extLst>
          </p:cNvPr>
          <p:cNvSpPr txBox="1"/>
          <p:nvPr/>
        </p:nvSpPr>
        <p:spPr>
          <a:xfrm>
            <a:off x="488374" y="3925530"/>
            <a:ext cx="11211790" cy="1908215"/>
          </a:xfrm>
          <a:prstGeom prst="rect">
            <a:avLst/>
          </a:prstGeom>
          <a:noFill/>
        </p:spPr>
        <p:txBody>
          <a:bodyPr wrap="square" rtlCol="0">
            <a:spAutoFit/>
          </a:bodyPr>
          <a:lstStyle/>
          <a:p>
            <a:pPr marL="457200" indent="-228600">
              <a:lnSpc>
                <a:spcPct val="90000"/>
              </a:lnSpc>
              <a:spcAft>
                <a:spcPts val="6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To examine the interactions between the SARS-CoV-2 spike glycoprotein and hACE2 on the mutation at position 477, 478, and 484. </a:t>
            </a:r>
          </a:p>
          <a:p>
            <a:pPr marL="457200" indent="-228600">
              <a:lnSpc>
                <a:spcPct val="90000"/>
              </a:lnSpc>
              <a:spcAft>
                <a:spcPts val="600"/>
              </a:spcAft>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457200" indent="-228600">
              <a:lnSpc>
                <a:spcPct val="90000"/>
              </a:lnSpc>
              <a:spcAft>
                <a:spcPts val="600"/>
              </a:spcAft>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To predict the impact of the mutations on SARS-CoV-2 RBD toward the hACE2 using computational approaches. </a:t>
            </a:r>
          </a:p>
        </p:txBody>
      </p:sp>
    </p:spTree>
    <p:extLst>
      <p:ext uri="{BB962C8B-B14F-4D97-AF65-F5344CB8AC3E}">
        <p14:creationId xmlns:p14="http://schemas.microsoft.com/office/powerpoint/2010/main" val="141263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ustom 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9882</TotalTime>
  <Words>4305</Words>
  <Application>Microsoft Office PowerPoint</Application>
  <PresentationFormat>Widescreen</PresentationFormat>
  <Paragraphs>366</Paragraphs>
  <Slides>22</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Calibri</vt:lpstr>
      <vt:lpstr>Symbol</vt:lpstr>
      <vt:lpstr>Arial</vt:lpstr>
      <vt:lpstr>Office Theme</vt:lpstr>
      <vt:lpstr>Molecular dynamics study of the binding between SARS-CoV-2 spike protein and human ACE2 and the effects of key mutations on the viral-host interaction</vt:lpstr>
      <vt:lpstr>Severe Acute Respiratory Coronavirus 2 (SARS-CoV-2)</vt:lpstr>
      <vt:lpstr>SARS-CoV-2 Spike Glycoprotein Receptor Binding Domain (RBD)</vt:lpstr>
      <vt:lpstr>Examples of SARS-CoV-2 Variants with T478K, E484K, and S477N Mutation on RBD </vt:lpstr>
      <vt:lpstr>PowerPoint Presentation</vt:lpstr>
      <vt:lpstr>Molecular Dynamics (MD) Simulations </vt:lpstr>
      <vt:lpstr>Analysis of MD Simulations </vt:lpstr>
      <vt:lpstr>Molecular Mechanics Poisson-Boltzmann Surface Area (MM/PBSA)</vt:lpstr>
      <vt:lpstr>PowerPoint Presentation</vt:lpstr>
      <vt:lpstr>Methods</vt:lpstr>
      <vt:lpstr>Root-mean-square deviation (RMSD) of hACE2 and SARS-CoV-2 RBD </vt:lpstr>
      <vt:lpstr>The RMSF Results at the S477, T478, and E484 positions  on the RBD-hACE2 attachment in all complexes</vt:lpstr>
      <vt:lpstr>Binding Free Energy (ΔGbinding) from MM/GBSA</vt:lpstr>
      <vt:lpstr>Per-residue Energy Decomposition from MM/GBSA</vt:lpstr>
      <vt:lpstr>Binding Pattern Analysis of SARS-CoV-2 RBD-hACE2 Complex </vt:lpstr>
      <vt:lpstr>Dynamics of Mutated RBD on the Interaction with hACE2    </vt:lpstr>
      <vt:lpstr>Conclusions</vt:lpstr>
      <vt:lpstr>Acknowledgement</vt:lpstr>
      <vt:lpstr>Thank you for your attention</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365 Pro Plus</dc:creator>
  <cp:lastModifiedBy>KULISARA KITTIVIBUL</cp:lastModifiedBy>
  <cp:revision>192</cp:revision>
  <dcterms:created xsi:type="dcterms:W3CDTF">2021-09-10T13:51:51Z</dcterms:created>
  <dcterms:modified xsi:type="dcterms:W3CDTF">2025-09-17T11:56:15Z</dcterms:modified>
</cp:coreProperties>
</file>